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65" r:id="rId4"/>
    <p:sldId id="258" r:id="rId5"/>
    <p:sldId id="259" r:id="rId6"/>
    <p:sldId id="261" r:id="rId7"/>
    <p:sldId id="266" r:id="rId8"/>
    <p:sldId id="263" r:id="rId9"/>
    <p:sldId id="267" r:id="rId10"/>
    <p:sldId id="264" r:id="rId11"/>
    <p:sldId id="260" r:id="rId12"/>
    <p:sldId id="262"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guide id="2" pos="7673">
          <p15:clr>
            <a:srgbClr val="A4A3A4"/>
          </p15:clr>
        </p15:guide>
        <p15:guide id="3" orient="horz">
          <p15:clr>
            <a:srgbClr val="A4A3A4"/>
          </p15:clr>
        </p15:guide>
        <p15:guide id="4" orient="horz" pos="43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p:guide pos="7673"/>
        <p:guide orient="horz"/>
        <p:guide orient="horz" pos="43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644baa2b7f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g3644baa2b7f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s-CO" dirty="0"/>
          </a:p>
        </p:txBody>
      </p:sp>
    </p:spTree>
    <p:extLst>
      <p:ext uri="{BB962C8B-B14F-4D97-AF65-F5344CB8AC3E}">
        <p14:creationId xmlns:p14="http://schemas.microsoft.com/office/powerpoint/2010/main" val="716573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644baa2b7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g3644baa2b7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644baa2b7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g3644baa2b7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3644baa2b7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3644baa2b7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1"/>
        <p:cNvGrpSpPr/>
        <p:nvPr/>
      </p:nvGrpSpPr>
      <p:grpSpPr>
        <a:xfrm>
          <a:off x="0" y="0"/>
          <a:ext cx="0" cy="0"/>
          <a:chOff x="0" y="0"/>
          <a:chExt cx="0" cy="0"/>
        </a:xfrm>
      </p:grpSpPr>
      <p:sp>
        <p:nvSpPr>
          <p:cNvPr id="12" name="Google Shape;12;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gif"/></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1AD49"/>
        </a:solidFill>
        <a:effectLst/>
      </p:bgPr>
    </p:bg>
    <p:spTree>
      <p:nvGrpSpPr>
        <p:cNvPr id="1" name="Shape 83"/>
        <p:cNvGrpSpPr/>
        <p:nvPr/>
      </p:nvGrpSpPr>
      <p:grpSpPr>
        <a:xfrm>
          <a:off x="0" y="0"/>
          <a:ext cx="0" cy="0"/>
          <a:chOff x="0" y="0"/>
          <a:chExt cx="0" cy="0"/>
        </a:xfrm>
      </p:grpSpPr>
      <p:sp>
        <p:nvSpPr>
          <p:cNvPr id="84" name="Google Shape;84;p13"/>
          <p:cNvSpPr/>
          <p:nvPr/>
        </p:nvSpPr>
        <p:spPr>
          <a:xfrm>
            <a:off x="0" y="2362201"/>
            <a:ext cx="12180888" cy="2133598"/>
          </a:xfrm>
          <a:prstGeom prst="rect">
            <a:avLst/>
          </a:prstGeom>
          <a:solidFill>
            <a:srgbClr val="069A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85" name="Google Shape;85;p13"/>
          <p:cNvSpPr txBox="1"/>
          <p:nvPr/>
        </p:nvSpPr>
        <p:spPr>
          <a:xfrm>
            <a:off x="1487736" y="2590801"/>
            <a:ext cx="5875089" cy="153352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lt1"/>
              </a:buClr>
              <a:buSzPts val="3200"/>
              <a:buFont typeface="Arial"/>
              <a:buNone/>
            </a:pPr>
            <a:r>
              <a:rPr lang="es-ES" sz="3200" b="1" i="0" u="none" strike="noStrike" cap="none" dirty="0">
                <a:solidFill>
                  <a:schemeClr val="lt1"/>
                </a:solidFill>
                <a:latin typeface="Arial"/>
                <a:ea typeface="Arial"/>
                <a:cs typeface="Arial"/>
                <a:sym typeface="Arial"/>
              </a:rPr>
              <a:t>Análisis del movimiento del centro de masa de un trompo</a:t>
            </a:r>
            <a:endParaRPr sz="4500" b="1" i="0" u="none" strike="noStrike" cap="none" dirty="0">
              <a:solidFill>
                <a:schemeClr val="lt1"/>
              </a:solidFill>
              <a:latin typeface="Arial"/>
              <a:ea typeface="Arial"/>
              <a:cs typeface="Arial"/>
              <a:sym typeface="Arial"/>
            </a:endParaRPr>
          </a:p>
        </p:txBody>
      </p:sp>
      <p:cxnSp>
        <p:nvCxnSpPr>
          <p:cNvPr id="86" name="Google Shape;86;p13"/>
          <p:cNvCxnSpPr/>
          <p:nvPr/>
        </p:nvCxnSpPr>
        <p:spPr>
          <a:xfrm>
            <a:off x="2647950" y="2693731"/>
            <a:ext cx="3448050" cy="0"/>
          </a:xfrm>
          <a:prstGeom prst="straightConnector1">
            <a:avLst/>
          </a:prstGeom>
          <a:noFill/>
          <a:ln w="38100" cap="flat" cmpd="sng">
            <a:solidFill>
              <a:schemeClr val="lt1"/>
            </a:solidFill>
            <a:prstDash val="solid"/>
            <a:miter lim="800000"/>
            <a:headEnd type="none" w="sm" len="sm"/>
            <a:tailEnd type="none" w="sm" len="sm"/>
          </a:ln>
        </p:spPr>
      </p:cxnSp>
      <p:pic>
        <p:nvPicPr>
          <p:cNvPr id="87" name="Google Shape;87;p13"/>
          <p:cNvPicPr preferRelativeResize="0"/>
          <p:nvPr/>
        </p:nvPicPr>
        <p:blipFill rotWithShape="1">
          <a:blip r:embed="rId3">
            <a:alphaModFix/>
          </a:blip>
          <a:srcRect/>
          <a:stretch/>
        </p:blipFill>
        <p:spPr>
          <a:xfrm>
            <a:off x="7343775" y="2976322"/>
            <a:ext cx="3562569" cy="89583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8;p18">
            <a:extLst>
              <a:ext uri="{FF2B5EF4-FFF2-40B4-BE49-F238E27FC236}">
                <a16:creationId xmlns:a16="http://schemas.microsoft.com/office/drawing/2014/main" id="{3200F8AD-5F95-EDFD-E075-2A3C0ED805D1}"/>
              </a:ext>
            </a:extLst>
          </p:cNvPr>
          <p:cNvSpPr txBox="1">
            <a:spLocks noGrp="1"/>
          </p:cNvSpPr>
          <p:nvPr>
            <p:ph type="ctrTitle"/>
          </p:nvPr>
        </p:nvSpPr>
        <p:spPr>
          <a:xfrm>
            <a:off x="1440111" y="548534"/>
            <a:ext cx="6981994" cy="85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Movimiento del trompo con fricción en la punta y fricción con el aire</a:t>
            </a:r>
            <a:endParaRPr lang="es-ES" sz="3200" b="1" dirty="0">
              <a:solidFill>
                <a:schemeClr val="lt1"/>
              </a:solidFill>
              <a:latin typeface="Arial"/>
              <a:ea typeface="Arial"/>
              <a:cs typeface="Arial"/>
              <a:sym typeface="Arial"/>
            </a:endParaRPr>
          </a:p>
        </p:txBody>
      </p:sp>
      <p:pic>
        <p:nvPicPr>
          <p:cNvPr id="7" name="Imagen 6">
            <a:extLst>
              <a:ext uri="{FF2B5EF4-FFF2-40B4-BE49-F238E27FC236}">
                <a16:creationId xmlns:a16="http://schemas.microsoft.com/office/drawing/2014/main" id="{890E20EE-66AE-E24F-E598-F3FB47833CAC}"/>
              </a:ext>
            </a:extLst>
          </p:cNvPr>
          <p:cNvPicPr>
            <a:picLocks noChangeAspect="1"/>
          </p:cNvPicPr>
          <p:nvPr/>
        </p:nvPicPr>
        <p:blipFill>
          <a:blip r:embed="rId2"/>
          <a:stretch>
            <a:fillRect/>
          </a:stretch>
        </p:blipFill>
        <p:spPr>
          <a:xfrm>
            <a:off x="710906" y="1809876"/>
            <a:ext cx="3810727" cy="2756490"/>
          </a:xfrm>
          <a:prstGeom prst="rect">
            <a:avLst/>
          </a:prstGeom>
        </p:spPr>
      </p:pic>
      <p:pic>
        <p:nvPicPr>
          <p:cNvPr id="9" name="Imagen 8" descr="Gráfico, Gráfico radial&#10;&#10;Descripción generada automáticamente">
            <a:extLst>
              <a:ext uri="{FF2B5EF4-FFF2-40B4-BE49-F238E27FC236}">
                <a16:creationId xmlns:a16="http://schemas.microsoft.com/office/drawing/2014/main" id="{121207D6-C3B2-41A8-D596-4BD0E2194379}"/>
              </a:ext>
            </a:extLst>
          </p:cNvPr>
          <p:cNvPicPr>
            <a:picLocks noChangeAspect="1"/>
          </p:cNvPicPr>
          <p:nvPr/>
        </p:nvPicPr>
        <p:blipFill>
          <a:blip r:embed="rId3"/>
          <a:stretch>
            <a:fillRect/>
          </a:stretch>
        </p:blipFill>
        <p:spPr>
          <a:xfrm>
            <a:off x="4278151" y="1969381"/>
            <a:ext cx="3247966" cy="2646049"/>
          </a:xfrm>
          <a:prstGeom prst="rect">
            <a:avLst/>
          </a:prstGeom>
        </p:spPr>
      </p:pic>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81C4493B-EFA8-2DDE-DF8B-3EB8C4A06FAF}"/>
                  </a:ext>
                </a:extLst>
              </p:cNvPr>
              <p:cNvSpPr txBox="1"/>
              <p:nvPr/>
            </p:nvSpPr>
            <p:spPr>
              <a:xfrm>
                <a:off x="9762811" y="2000250"/>
                <a:ext cx="1839253" cy="283520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s-CO" sz="1600" i="1" smtClean="0">
                          <a:latin typeface="Cambria Math" panose="02040503050406030204" pitchFamily="18" charset="0"/>
                        </a:rPr>
                        <m:t>𝑘</m:t>
                      </m:r>
                      <m:r>
                        <a:rPr lang="es-CO" sz="1600" i="1" smtClean="0">
                          <a:latin typeface="Cambria Math" panose="02040503050406030204" pitchFamily="18" charset="0"/>
                        </a:rPr>
                        <m:t>=0.3</m:t>
                      </m:r>
                    </m:oMath>
                  </m:oMathPara>
                </a14:m>
                <a:endParaRPr lang="es-CO" sz="1600" dirty="0"/>
              </a:p>
              <a:p>
                <a14:m>
                  <m:oMathPara xmlns:m="http://schemas.openxmlformats.org/officeDocument/2006/math">
                    <m:oMathParaPr>
                      <m:jc m:val="centerGroup"/>
                    </m:oMathParaPr>
                    <m:oMath xmlns:m="http://schemas.openxmlformats.org/officeDocument/2006/math">
                      <m:r>
                        <a:rPr lang="es-CO" sz="1600" i="1">
                          <a:latin typeface="Cambria Math" panose="02040503050406030204" pitchFamily="18" charset="0"/>
                        </a:rPr>
                        <m:t>𝑐</m:t>
                      </m:r>
                      <m:r>
                        <a:rPr lang="es-CO" sz="1600" i="1">
                          <a:latin typeface="Cambria Math" panose="02040503050406030204" pitchFamily="18" charset="0"/>
                        </a:rPr>
                        <m:t>=0.6×</m:t>
                      </m:r>
                      <m:sSup>
                        <m:sSupPr>
                          <m:ctrlPr>
                            <a:rPr lang="es-CO" sz="1600" b="0" i="1" smtClean="0">
                              <a:latin typeface="Cambria Math" panose="02040503050406030204" pitchFamily="18" charset="0"/>
                              <a:ea typeface="Cambria Math" panose="02040503050406030204" pitchFamily="18" charset="0"/>
                            </a:rPr>
                          </m:ctrlPr>
                        </m:sSupPr>
                        <m:e>
                          <m:r>
                            <a:rPr lang="es-CO" sz="1600" b="0" i="1" smtClean="0">
                              <a:latin typeface="Cambria Math" panose="02040503050406030204" pitchFamily="18" charset="0"/>
                              <a:ea typeface="Cambria Math" panose="02040503050406030204" pitchFamily="18" charset="0"/>
                            </a:rPr>
                            <m:t>10</m:t>
                          </m:r>
                        </m:e>
                        <m:sup>
                          <m:r>
                            <a:rPr lang="es-CO" sz="1600" b="0" i="1" smtClean="0">
                              <a:latin typeface="Cambria Math" panose="02040503050406030204" pitchFamily="18" charset="0"/>
                              <a:ea typeface="Cambria Math" panose="02040503050406030204" pitchFamily="18" charset="0"/>
                            </a:rPr>
                            <m:t>−6</m:t>
                          </m:r>
                        </m:sup>
                      </m:sSup>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𝑑</m:t>
                          </m:r>
                        </m:e>
                        <m:sub>
                          <m:r>
                            <a:rPr lang="es-CO" sz="1600" i="1">
                              <a:latin typeface="Cambria Math" panose="02040503050406030204" pitchFamily="18" charset="0"/>
                            </a:rPr>
                            <m:t>1</m:t>
                          </m:r>
                        </m:sub>
                      </m:sSub>
                      <m:r>
                        <a:rPr lang="es-CO" sz="1600" i="1">
                          <a:latin typeface="Cambria Math" panose="02040503050406030204" pitchFamily="18" charset="0"/>
                        </a:rPr>
                        <m:t>=</m:t>
                      </m:r>
                      <m:r>
                        <a:rPr lang="es-CO" sz="1600" b="0" i="1" smtClean="0">
                          <a:latin typeface="Cambria Math" panose="02040503050406030204" pitchFamily="18" charset="0"/>
                        </a:rPr>
                        <m:t>−1.1</m:t>
                      </m:r>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10</m:t>
                          </m:r>
                        </m:e>
                        <m:sup>
                          <m:r>
                            <a:rPr lang="es-CO" sz="1600" i="1">
                              <a:latin typeface="Cambria Math" panose="02040503050406030204" pitchFamily="18" charset="0"/>
                              <a:ea typeface="Cambria Math" panose="02040503050406030204" pitchFamily="18" charset="0"/>
                            </a:rPr>
                            <m:t>−6</m:t>
                          </m:r>
                        </m:sup>
                      </m:sSup>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𝑑</m:t>
                          </m:r>
                        </m:e>
                        <m:sub>
                          <m:r>
                            <a:rPr lang="es-CO" sz="1600" i="1">
                              <a:latin typeface="Cambria Math" panose="02040503050406030204" pitchFamily="18" charset="0"/>
                            </a:rPr>
                            <m:t>2</m:t>
                          </m:r>
                        </m:sub>
                      </m:sSub>
                      <m:r>
                        <a:rPr lang="es-CO" sz="1600" i="1">
                          <a:latin typeface="Cambria Math" panose="02040503050406030204" pitchFamily="18" charset="0"/>
                        </a:rPr>
                        <m:t>=</m:t>
                      </m:r>
                      <m:r>
                        <a:rPr lang="es-CO" sz="1600" b="0" i="1" smtClean="0">
                          <a:latin typeface="Cambria Math" panose="02040503050406030204" pitchFamily="18" charset="0"/>
                        </a:rPr>
                        <m:t>1.1</m:t>
                      </m:r>
                      <m:r>
                        <a:rPr lang="es-CO" sz="1600" i="1">
                          <a:latin typeface="Cambria Math" panose="02040503050406030204" pitchFamily="18" charset="0"/>
                          <a:ea typeface="Cambria Math" panose="02040503050406030204" pitchFamily="18" charset="0"/>
                        </a:rPr>
                        <m:t>×</m:t>
                      </m:r>
                      <m:sSup>
                        <m:sSupPr>
                          <m:ctrlPr>
                            <a:rPr lang="es-CO" sz="1600" i="1">
                              <a:latin typeface="Cambria Math" panose="02040503050406030204" pitchFamily="18" charset="0"/>
                              <a:ea typeface="Cambria Math" panose="02040503050406030204" pitchFamily="18" charset="0"/>
                            </a:rPr>
                          </m:ctrlPr>
                        </m:sSupPr>
                        <m:e>
                          <m:r>
                            <a:rPr lang="es-CO" sz="1600" i="1">
                              <a:latin typeface="Cambria Math" panose="02040503050406030204" pitchFamily="18" charset="0"/>
                              <a:ea typeface="Cambria Math" panose="02040503050406030204" pitchFamily="18" charset="0"/>
                            </a:rPr>
                            <m:t>10</m:t>
                          </m:r>
                        </m:e>
                        <m:sup>
                          <m:r>
                            <a:rPr lang="es-CO" sz="1600" i="1">
                              <a:latin typeface="Cambria Math" panose="02040503050406030204" pitchFamily="18" charset="0"/>
                              <a:ea typeface="Cambria Math" panose="02040503050406030204" pitchFamily="18" charset="0"/>
                            </a:rPr>
                            <m:t>−6</m:t>
                          </m:r>
                        </m:sup>
                      </m:sSup>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𝜃</m:t>
                          </m:r>
                        </m:e>
                        <m:sub>
                          <m:r>
                            <a:rPr lang="es-CO" sz="1600" i="1">
                              <a:latin typeface="Cambria Math" panose="02040503050406030204" pitchFamily="18" charset="0"/>
                            </a:rPr>
                            <m:t>0</m:t>
                          </m:r>
                        </m:sub>
                      </m:sSub>
                      <m:r>
                        <a:rPr lang="es-CO" sz="1600" i="1">
                          <a:latin typeface="Cambria Math" panose="02040503050406030204" pitchFamily="18" charset="0"/>
                        </a:rPr>
                        <m:t>=0.5</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𝜙</m:t>
                          </m:r>
                        </m:e>
                        <m:sub>
                          <m:r>
                            <a:rPr lang="es-CO" sz="1600" i="1">
                              <a:latin typeface="Cambria Math" panose="02040503050406030204" pitchFamily="18" charset="0"/>
                            </a:rPr>
                            <m:t>0</m:t>
                          </m:r>
                        </m:sub>
                      </m:sSub>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𝜓</m:t>
                          </m:r>
                        </m:e>
                        <m:sub>
                          <m:r>
                            <a:rPr lang="es-CO" sz="1600" i="1">
                              <a:latin typeface="Cambria Math" panose="02040503050406030204" pitchFamily="18" charset="0"/>
                            </a:rPr>
                            <m:t>0</m:t>
                          </m:r>
                        </m:sub>
                      </m:sSub>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acc>
                        <m:accPr>
                          <m:chr m:val="̇"/>
                          <m:ctrlPr>
                            <a:rPr lang="es-CO" sz="1600" i="1">
                              <a:latin typeface="Cambria Math" panose="02040503050406030204" pitchFamily="18" charset="0"/>
                            </a:rPr>
                          </m:ctrlPr>
                        </m:accPr>
                        <m:e>
                          <m:sSub>
                            <m:sSubPr>
                              <m:ctrlPr>
                                <a:rPr lang="es-CO" sz="1600" i="1">
                                  <a:latin typeface="Cambria Math" panose="02040503050406030204" pitchFamily="18" charset="0"/>
                                </a:rPr>
                              </m:ctrlPr>
                            </m:sSubPr>
                            <m:e>
                              <m:r>
                                <a:rPr lang="es-CO" sz="1600" i="1">
                                  <a:latin typeface="Cambria Math" panose="02040503050406030204" pitchFamily="18" charset="0"/>
                                </a:rPr>
                                <m:t>𝜃</m:t>
                              </m:r>
                            </m:e>
                            <m:sub>
                              <m:r>
                                <a:rPr lang="es-CO" sz="1600" i="1">
                                  <a:latin typeface="Cambria Math" panose="02040503050406030204" pitchFamily="18" charset="0"/>
                                </a:rPr>
                                <m:t>0</m:t>
                              </m:r>
                            </m:sub>
                          </m:sSub>
                        </m:e>
                      </m:acc>
                      <m:r>
                        <a:rPr lang="es-CO" sz="1600" i="1">
                          <a:latin typeface="Cambria Math" panose="02040503050406030204" pitchFamily="18" charset="0"/>
                        </a:rPr>
                        <m:t>=2.23</m:t>
                      </m:r>
                    </m:oMath>
                  </m:oMathPara>
                </a14:m>
                <a:endParaRPr lang="es-CO" sz="1600" dirty="0"/>
              </a:p>
              <a:p>
                <a14:m>
                  <m:oMathPara xmlns:m="http://schemas.openxmlformats.org/officeDocument/2006/math">
                    <m:oMathParaPr>
                      <m:jc m:val="centerGroup"/>
                    </m:oMathParaPr>
                    <m:oMath xmlns:m="http://schemas.openxmlformats.org/officeDocument/2006/math">
                      <m:acc>
                        <m:accPr>
                          <m:chr m:val="̇"/>
                          <m:ctrlPr>
                            <a:rPr lang="es-CO" sz="1600" i="1">
                              <a:latin typeface="Cambria Math" panose="02040503050406030204" pitchFamily="18" charset="0"/>
                            </a:rPr>
                          </m:ctrlPr>
                        </m:accPr>
                        <m:e>
                          <m:sSub>
                            <m:sSubPr>
                              <m:ctrlPr>
                                <a:rPr lang="es-CO" sz="1600" i="1">
                                  <a:latin typeface="Cambria Math" panose="02040503050406030204" pitchFamily="18" charset="0"/>
                                </a:rPr>
                              </m:ctrlPr>
                            </m:sSubPr>
                            <m:e>
                              <m:r>
                                <a:rPr lang="es-CO" sz="1600" i="1">
                                  <a:latin typeface="Cambria Math" panose="02040503050406030204" pitchFamily="18" charset="0"/>
                                </a:rPr>
                                <m:t>𝜓</m:t>
                              </m:r>
                            </m:e>
                            <m:sub>
                              <m:r>
                                <a:rPr lang="es-CO" sz="1600" i="1">
                                  <a:latin typeface="Cambria Math" panose="02040503050406030204" pitchFamily="18" charset="0"/>
                                </a:rPr>
                                <m:t>0</m:t>
                              </m:r>
                            </m:sub>
                          </m:sSub>
                        </m:e>
                      </m:acc>
                      <m:r>
                        <a:rPr lang="es-CO" sz="1600" i="1">
                          <a:latin typeface="Cambria Math" panose="02040503050406030204" pitchFamily="18" charset="0"/>
                        </a:rPr>
                        <m:t>=</m:t>
                      </m:r>
                      <m:r>
                        <a:rPr lang="es-CO" sz="1600" i="1">
                          <a:latin typeface="Cambria Math" panose="02040503050406030204" pitchFamily="18" charset="0"/>
                        </a:rPr>
                        <m:t>−30</m:t>
                      </m:r>
                    </m:oMath>
                  </m:oMathPara>
                </a14:m>
                <a:endParaRPr lang="es-CO" sz="1600" dirty="0"/>
              </a:p>
              <a:p>
                <a14:m>
                  <m:oMathPara xmlns:m="http://schemas.openxmlformats.org/officeDocument/2006/math">
                    <m:oMathParaPr>
                      <m:jc m:val="centerGroup"/>
                    </m:oMathParaPr>
                    <m:oMath xmlns:m="http://schemas.openxmlformats.org/officeDocument/2006/math">
                      <m:acc>
                        <m:accPr>
                          <m:chr m:val="̇"/>
                          <m:ctrlPr>
                            <a:rPr lang="es-CO" sz="1600" i="1">
                              <a:latin typeface="Cambria Math" panose="02040503050406030204" pitchFamily="18" charset="0"/>
                            </a:rPr>
                          </m:ctrlPr>
                        </m:accPr>
                        <m:e>
                          <m:sSub>
                            <m:sSubPr>
                              <m:ctrlPr>
                                <a:rPr lang="es-CO" sz="1600" i="1">
                                  <a:latin typeface="Cambria Math" panose="02040503050406030204" pitchFamily="18" charset="0"/>
                                </a:rPr>
                              </m:ctrlPr>
                            </m:sSubPr>
                            <m:e>
                              <m:r>
                                <a:rPr lang="es-CO" sz="1600" i="1">
                                  <a:latin typeface="Cambria Math" panose="02040503050406030204" pitchFamily="18" charset="0"/>
                                </a:rPr>
                                <m:t>𝜙</m:t>
                              </m:r>
                            </m:e>
                            <m:sub>
                              <m:r>
                                <a:rPr lang="es-CO" sz="1600" i="1">
                                  <a:latin typeface="Cambria Math" panose="02040503050406030204" pitchFamily="18" charset="0"/>
                                </a:rPr>
                                <m:t>0</m:t>
                              </m:r>
                            </m:sub>
                          </m:sSub>
                        </m:e>
                      </m:acc>
                      <m:r>
                        <a:rPr lang="es-CO" sz="1600" i="1">
                          <a:latin typeface="Cambria Math" panose="02040503050406030204" pitchFamily="18" charset="0"/>
                        </a:rPr>
                        <m:t>=</m:t>
                      </m:r>
                      <m:r>
                        <a:rPr lang="es-CO" sz="1600" b="0" i="1" smtClean="0">
                          <a:latin typeface="Cambria Math" panose="02040503050406030204" pitchFamily="18" charset="0"/>
                        </a:rPr>
                        <m:t>−1.49</m:t>
                      </m:r>
                    </m:oMath>
                  </m:oMathPara>
                </a14:m>
                <a:endParaRPr lang="es-CO" sz="1600" dirty="0"/>
              </a:p>
              <a:p>
                <a14:m>
                  <m:oMathPara xmlns:m="http://schemas.openxmlformats.org/officeDocument/2006/math">
                    <m:oMathParaPr>
                      <m:jc m:val="centerGroup"/>
                    </m:oMathParaPr>
                    <m:oMath xmlns:m="http://schemas.openxmlformats.org/officeDocument/2006/math">
                      <m:r>
                        <m:rPr>
                          <m:sty m:val="p"/>
                        </m:rPr>
                        <a:rPr lang="es-CO" sz="1600">
                          <a:latin typeface="Cambria Math" panose="02040503050406030204" pitchFamily="18" charset="0"/>
                        </a:rPr>
                        <m:t>t</m:t>
                      </m:r>
                      <m:r>
                        <a:rPr lang="es-CO" sz="1600" i="1">
                          <a:latin typeface="Cambria Math" panose="02040503050406030204" pitchFamily="18" charset="0"/>
                        </a:rPr>
                        <m:t>=8 </m:t>
                      </m:r>
                      <m:r>
                        <a:rPr lang="es-CO" sz="1600" i="1">
                          <a:latin typeface="Cambria Math" panose="02040503050406030204" pitchFamily="18" charset="0"/>
                        </a:rPr>
                        <m:t>𝑠</m:t>
                      </m:r>
                    </m:oMath>
                  </m:oMathPara>
                </a14:m>
                <a:endParaRPr lang="es-CO" sz="1600" dirty="0"/>
              </a:p>
            </p:txBody>
          </p:sp>
        </mc:Choice>
        <mc:Fallback>
          <p:sp>
            <p:nvSpPr>
              <p:cNvPr id="2" name="CuadroTexto 1">
                <a:extLst>
                  <a:ext uri="{FF2B5EF4-FFF2-40B4-BE49-F238E27FC236}">
                    <a16:creationId xmlns:a16="http://schemas.microsoft.com/office/drawing/2014/main" id="{81C4493B-EFA8-2DDE-DF8B-3EB8C4A06FAF}"/>
                  </a:ext>
                </a:extLst>
              </p:cNvPr>
              <p:cNvSpPr txBox="1">
                <a:spLocks noRot="1" noChangeAspect="1" noMove="1" noResize="1" noEditPoints="1" noAdjustHandles="1" noChangeArrowheads="1" noChangeShapeType="1" noTextEdit="1"/>
              </p:cNvSpPr>
              <p:nvPr/>
            </p:nvSpPr>
            <p:spPr>
              <a:xfrm>
                <a:off x="9762811" y="2000250"/>
                <a:ext cx="1839253" cy="2835200"/>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35869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21" name="Google Shape;121;p17"/>
          <p:cNvPicPr preferRelativeResize="0"/>
          <p:nvPr/>
        </p:nvPicPr>
        <p:blipFill rotWithShape="1">
          <a:blip r:embed="rId3">
            <a:alphaModFix/>
          </a:blip>
          <a:srcRect/>
          <a:stretch/>
        </p:blipFill>
        <p:spPr>
          <a:xfrm>
            <a:off x="8793801" y="548534"/>
            <a:ext cx="2532657" cy="636851"/>
          </a:xfrm>
          <a:prstGeom prst="rect">
            <a:avLst/>
          </a:prstGeom>
          <a:noFill/>
          <a:ln>
            <a:noFill/>
          </a:ln>
        </p:spPr>
      </p:pic>
      <p:pic>
        <p:nvPicPr>
          <p:cNvPr id="5" name="Imagen 4">
            <a:extLst>
              <a:ext uri="{FF2B5EF4-FFF2-40B4-BE49-F238E27FC236}">
                <a16:creationId xmlns:a16="http://schemas.microsoft.com/office/drawing/2014/main" id="{6DC84490-069F-6B93-2CD0-09F05599F233}"/>
              </a:ext>
            </a:extLst>
          </p:cNvPr>
          <p:cNvPicPr>
            <a:picLocks noChangeAspect="1"/>
          </p:cNvPicPr>
          <p:nvPr/>
        </p:nvPicPr>
        <p:blipFill>
          <a:blip r:embed="rId4"/>
          <a:stretch>
            <a:fillRect/>
          </a:stretch>
        </p:blipFill>
        <p:spPr>
          <a:xfrm>
            <a:off x="535790" y="1761581"/>
            <a:ext cx="4547885" cy="4547885"/>
          </a:xfrm>
          <a:prstGeom prst="rect">
            <a:avLst/>
          </a:prstGeom>
        </p:spPr>
      </p:pic>
      <p:pic>
        <p:nvPicPr>
          <p:cNvPr id="6" name="Imagen 5">
            <a:extLst>
              <a:ext uri="{FF2B5EF4-FFF2-40B4-BE49-F238E27FC236}">
                <a16:creationId xmlns:a16="http://schemas.microsoft.com/office/drawing/2014/main" id="{4F61D015-3242-5B37-2FB0-035E00766770}"/>
              </a:ext>
            </a:extLst>
          </p:cNvPr>
          <p:cNvPicPr>
            <a:picLocks noChangeAspect="1"/>
          </p:cNvPicPr>
          <p:nvPr/>
        </p:nvPicPr>
        <p:blipFill>
          <a:blip r:embed="rId5"/>
          <a:stretch>
            <a:fillRect/>
          </a:stretch>
        </p:blipFill>
        <p:spPr>
          <a:xfrm>
            <a:off x="5602480" y="1894455"/>
            <a:ext cx="6382641" cy="38391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1AD49"/>
        </a:solidFill>
        <a:effectLst/>
      </p:bgPr>
    </p:bg>
    <p:spTree>
      <p:nvGrpSpPr>
        <p:cNvPr id="1" name="Shape 136"/>
        <p:cNvGrpSpPr/>
        <p:nvPr/>
      </p:nvGrpSpPr>
      <p:grpSpPr>
        <a:xfrm>
          <a:off x="0" y="0"/>
          <a:ext cx="0" cy="0"/>
          <a:chOff x="0" y="0"/>
          <a:chExt cx="0" cy="0"/>
        </a:xfrm>
      </p:grpSpPr>
      <p:sp>
        <p:nvSpPr>
          <p:cNvPr id="137" name="Google Shape;137;p19"/>
          <p:cNvSpPr/>
          <p:nvPr/>
        </p:nvSpPr>
        <p:spPr>
          <a:xfrm>
            <a:off x="0" y="2457450"/>
            <a:ext cx="12180888" cy="1943100"/>
          </a:xfrm>
          <a:prstGeom prst="rect">
            <a:avLst/>
          </a:prstGeom>
          <a:solidFill>
            <a:srgbClr val="069A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pic>
        <p:nvPicPr>
          <p:cNvPr id="138" name="Google Shape;138;p19"/>
          <p:cNvPicPr preferRelativeResize="0"/>
          <p:nvPr/>
        </p:nvPicPr>
        <p:blipFill rotWithShape="1">
          <a:blip r:embed="rId3">
            <a:alphaModFix/>
          </a:blip>
          <a:srcRect/>
          <a:stretch/>
        </p:blipFill>
        <p:spPr>
          <a:xfrm>
            <a:off x="4152900" y="2938997"/>
            <a:ext cx="3897312" cy="980006"/>
          </a:xfrm>
          <a:prstGeom prst="rect">
            <a:avLst/>
          </a:prstGeom>
          <a:noFill/>
          <a:ln>
            <a:noFill/>
          </a:ln>
        </p:spPr>
      </p:pic>
      <p:pic>
        <p:nvPicPr>
          <p:cNvPr id="139" name="Google Shape;139;p19"/>
          <p:cNvPicPr preferRelativeResize="0"/>
          <p:nvPr/>
        </p:nvPicPr>
        <p:blipFill rotWithShape="1">
          <a:blip r:embed="rId4">
            <a:alphaModFix/>
          </a:blip>
          <a:srcRect/>
          <a:stretch/>
        </p:blipFill>
        <p:spPr>
          <a:xfrm>
            <a:off x="4164012" y="4637023"/>
            <a:ext cx="3886200" cy="2450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1440111" y="548534"/>
            <a:ext cx="5875200" cy="85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Marco Teórico</a:t>
            </a:r>
            <a:endParaRPr sz="3200" b="1" dirty="0">
              <a:solidFill>
                <a:schemeClr val="lt1"/>
              </a:solidFill>
              <a:latin typeface="Arial"/>
              <a:ea typeface="Arial"/>
              <a:cs typeface="Arial"/>
              <a:sym typeface="Arial"/>
            </a:endParaRPr>
          </a:p>
        </p:txBody>
      </p:sp>
      <p:sp>
        <p:nvSpPr>
          <p:cNvPr id="93" name="Google Shape;93;p14"/>
          <p:cNvSpPr txBox="1">
            <a:spLocks noGrp="1"/>
          </p:cNvSpPr>
          <p:nvPr>
            <p:ph type="subTitle" idx="1"/>
          </p:nvPr>
        </p:nvSpPr>
        <p:spPr>
          <a:xfrm>
            <a:off x="330636" y="1813744"/>
            <a:ext cx="6522900" cy="29526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1600"/>
              <a:buNone/>
            </a:pPr>
            <a:r>
              <a:rPr lang="es-ES" sz="1600" b="1" dirty="0"/>
              <a:t>El análisis del movimiento de las peonzas es uno de los problemas en física más complicados. Para poder describir este movimiento se necesitan de herramientas avanzadas en matemáticas, ecuaciones diferenciales, matrices de rotación etc.</a:t>
            </a:r>
          </a:p>
          <a:p>
            <a:pPr marL="0" lvl="0" indent="0" algn="just" rtl="0">
              <a:lnSpc>
                <a:spcPct val="90000"/>
              </a:lnSpc>
              <a:spcBef>
                <a:spcPts val="0"/>
              </a:spcBef>
              <a:spcAft>
                <a:spcPts val="0"/>
              </a:spcAft>
              <a:buClr>
                <a:schemeClr val="dk1"/>
              </a:buClr>
              <a:buSzPts val="1600"/>
              <a:buNone/>
            </a:pPr>
            <a:endParaRPr lang="es-ES" sz="1600" b="1" dirty="0"/>
          </a:p>
          <a:p>
            <a:pPr marL="0" lvl="0" indent="0" algn="just" rtl="0">
              <a:lnSpc>
                <a:spcPct val="90000"/>
              </a:lnSpc>
              <a:spcBef>
                <a:spcPts val="0"/>
              </a:spcBef>
              <a:spcAft>
                <a:spcPts val="0"/>
              </a:spcAft>
              <a:buClr>
                <a:schemeClr val="dk1"/>
              </a:buClr>
              <a:buSzPts val="1600"/>
              <a:buNone/>
            </a:pPr>
            <a:endParaRPr lang="es-ES" sz="1600" b="1" dirty="0"/>
          </a:p>
          <a:p>
            <a:pPr marL="0" lvl="0" indent="0" algn="just" rtl="0">
              <a:lnSpc>
                <a:spcPct val="90000"/>
              </a:lnSpc>
              <a:spcBef>
                <a:spcPts val="0"/>
              </a:spcBef>
              <a:spcAft>
                <a:spcPts val="0"/>
              </a:spcAft>
              <a:buClr>
                <a:schemeClr val="dk1"/>
              </a:buClr>
              <a:buSzPts val="1600"/>
              <a:buNone/>
            </a:pPr>
            <a:endParaRPr dirty="0"/>
          </a:p>
        </p:txBody>
      </p:sp>
      <p:pic>
        <p:nvPicPr>
          <p:cNvPr id="94" name="Google Shape;94;p14"/>
          <p:cNvPicPr preferRelativeResize="0"/>
          <p:nvPr/>
        </p:nvPicPr>
        <p:blipFill rotWithShape="1">
          <a:blip r:embed="rId3">
            <a:alphaModFix/>
          </a:blip>
          <a:srcRect/>
          <a:stretch/>
        </p:blipFill>
        <p:spPr>
          <a:xfrm>
            <a:off x="8793801" y="548534"/>
            <a:ext cx="2532657" cy="636851"/>
          </a:xfrm>
          <a:prstGeom prst="rect">
            <a:avLst/>
          </a:prstGeom>
          <a:noFill/>
          <a:ln>
            <a:noFill/>
          </a:ln>
        </p:spPr>
      </p:pic>
      <p:pic>
        <p:nvPicPr>
          <p:cNvPr id="3" name="Imagen 2" descr="Diagrama&#10;&#10;Descripción generada automáticamente">
            <a:extLst>
              <a:ext uri="{FF2B5EF4-FFF2-40B4-BE49-F238E27FC236}">
                <a16:creationId xmlns:a16="http://schemas.microsoft.com/office/drawing/2014/main" id="{A7581AA0-DEC4-8AC0-63E8-C0998945FA6C}"/>
              </a:ext>
            </a:extLst>
          </p:cNvPr>
          <p:cNvPicPr>
            <a:picLocks noChangeAspect="1"/>
          </p:cNvPicPr>
          <p:nvPr/>
        </p:nvPicPr>
        <p:blipFill>
          <a:blip r:embed="rId4"/>
          <a:stretch>
            <a:fillRect/>
          </a:stretch>
        </p:blipFill>
        <p:spPr>
          <a:xfrm>
            <a:off x="9412038" y="1813744"/>
            <a:ext cx="2790825" cy="3486150"/>
          </a:xfrm>
          <a:prstGeom prst="rect">
            <a:avLst/>
          </a:prstGeom>
        </p:spPr>
      </p:pic>
      <p:pic>
        <p:nvPicPr>
          <p:cNvPr id="5" name="Imagen 4">
            <a:extLst>
              <a:ext uri="{FF2B5EF4-FFF2-40B4-BE49-F238E27FC236}">
                <a16:creationId xmlns:a16="http://schemas.microsoft.com/office/drawing/2014/main" id="{12C7007C-2039-1357-FD81-F675A0F985A5}"/>
              </a:ext>
            </a:extLst>
          </p:cNvPr>
          <p:cNvPicPr>
            <a:picLocks noChangeAspect="1"/>
          </p:cNvPicPr>
          <p:nvPr/>
        </p:nvPicPr>
        <p:blipFill rotWithShape="1">
          <a:blip r:embed="rId5"/>
          <a:srcRect l="1824"/>
          <a:stretch/>
        </p:blipFill>
        <p:spPr>
          <a:xfrm>
            <a:off x="108155" y="2783239"/>
            <a:ext cx="9081402" cy="231489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C5CC066-A6A6-D6E5-90C4-122EA129FBA0}"/>
              </a:ext>
            </a:extLst>
          </p:cNvPr>
          <p:cNvPicPr>
            <a:picLocks noChangeAspect="1"/>
          </p:cNvPicPr>
          <p:nvPr/>
        </p:nvPicPr>
        <p:blipFill rotWithShape="1">
          <a:blip r:embed="rId3"/>
          <a:srcRect l="3058" t="23419" r="6025" b="13729"/>
          <a:stretch/>
        </p:blipFill>
        <p:spPr>
          <a:xfrm>
            <a:off x="117987" y="2211615"/>
            <a:ext cx="7197324" cy="934065"/>
          </a:xfrm>
          <a:prstGeom prst="rect">
            <a:avLst/>
          </a:prstGeom>
        </p:spPr>
      </p:pic>
      <p:sp>
        <p:nvSpPr>
          <p:cNvPr id="6" name="CuadroTexto 5">
            <a:extLst>
              <a:ext uri="{FF2B5EF4-FFF2-40B4-BE49-F238E27FC236}">
                <a16:creationId xmlns:a16="http://schemas.microsoft.com/office/drawing/2014/main" id="{A315F9C2-3D14-02BF-97A9-1B81F7103C2C}"/>
              </a:ext>
            </a:extLst>
          </p:cNvPr>
          <p:cNvSpPr txBox="1"/>
          <p:nvPr/>
        </p:nvSpPr>
        <p:spPr>
          <a:xfrm>
            <a:off x="306904" y="1652336"/>
            <a:ext cx="7090611" cy="307777"/>
          </a:xfrm>
          <a:prstGeom prst="rect">
            <a:avLst/>
          </a:prstGeom>
          <a:noFill/>
        </p:spPr>
        <p:txBody>
          <a:bodyPr wrap="square" rtlCol="0">
            <a:spAutoFit/>
          </a:bodyPr>
          <a:lstStyle/>
          <a:p>
            <a:r>
              <a:rPr lang="es-CO" dirty="0"/>
              <a:t>Matriz de rotación de </a:t>
            </a:r>
            <a:r>
              <a:rPr lang="es-CO" dirty="0" err="1"/>
              <a:t>xyz</a:t>
            </a:r>
            <a:r>
              <a:rPr lang="es-CO" dirty="0"/>
              <a:t> a </a:t>
            </a:r>
            <a:r>
              <a:rPr lang="es-CO" dirty="0" err="1"/>
              <a:t>x’y’z</a:t>
            </a:r>
            <a:r>
              <a:rPr lang="es-CO" dirty="0"/>
              <a:t>’</a:t>
            </a:r>
          </a:p>
        </p:txBody>
      </p:sp>
      <p:sp>
        <p:nvSpPr>
          <p:cNvPr id="7" name="Google Shape;92;p14">
            <a:extLst>
              <a:ext uri="{FF2B5EF4-FFF2-40B4-BE49-F238E27FC236}">
                <a16:creationId xmlns:a16="http://schemas.microsoft.com/office/drawing/2014/main" id="{77B7B709-3921-D94D-9A79-A93A6C29223C}"/>
              </a:ext>
            </a:extLst>
          </p:cNvPr>
          <p:cNvSpPr txBox="1">
            <a:spLocks noGrp="1"/>
          </p:cNvSpPr>
          <p:nvPr>
            <p:ph type="ctrTitle"/>
          </p:nvPr>
        </p:nvSpPr>
        <p:spPr>
          <a:xfrm>
            <a:off x="1440111" y="548534"/>
            <a:ext cx="5875200" cy="85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Marco Teórico</a:t>
            </a:r>
            <a:endParaRPr sz="3200" b="1"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3A4A2A57-CE21-47B2-66DC-F126007ED805}"/>
              </a:ext>
            </a:extLst>
          </p:cNvPr>
          <p:cNvPicPr>
            <a:picLocks noChangeAspect="1"/>
          </p:cNvPicPr>
          <p:nvPr/>
        </p:nvPicPr>
        <p:blipFill>
          <a:blip r:embed="rId4"/>
          <a:stretch>
            <a:fillRect/>
          </a:stretch>
        </p:blipFill>
        <p:spPr>
          <a:xfrm>
            <a:off x="117987" y="3712321"/>
            <a:ext cx="466790" cy="381053"/>
          </a:xfrm>
          <a:prstGeom prst="rect">
            <a:avLst/>
          </a:prstGeom>
        </p:spPr>
      </p:pic>
      <p:pic>
        <p:nvPicPr>
          <p:cNvPr id="9" name="Imagen 8">
            <a:extLst>
              <a:ext uri="{FF2B5EF4-FFF2-40B4-BE49-F238E27FC236}">
                <a16:creationId xmlns:a16="http://schemas.microsoft.com/office/drawing/2014/main" id="{7604F38A-FB85-AD75-7365-D66418D2C9E4}"/>
              </a:ext>
            </a:extLst>
          </p:cNvPr>
          <p:cNvPicPr>
            <a:picLocks noChangeAspect="1"/>
          </p:cNvPicPr>
          <p:nvPr/>
        </p:nvPicPr>
        <p:blipFill>
          <a:blip r:embed="rId5"/>
          <a:stretch>
            <a:fillRect/>
          </a:stretch>
        </p:blipFill>
        <p:spPr>
          <a:xfrm>
            <a:off x="668224" y="3712321"/>
            <a:ext cx="3048425" cy="371527"/>
          </a:xfrm>
          <a:prstGeom prst="rect">
            <a:avLst/>
          </a:prstGeom>
        </p:spPr>
      </p:pic>
      <p:sp>
        <p:nvSpPr>
          <p:cNvPr id="10" name="CuadroTexto 9">
            <a:extLst>
              <a:ext uri="{FF2B5EF4-FFF2-40B4-BE49-F238E27FC236}">
                <a16:creationId xmlns:a16="http://schemas.microsoft.com/office/drawing/2014/main" id="{F333594F-9705-BD1B-9AD5-26139A148C97}"/>
              </a:ext>
            </a:extLst>
          </p:cNvPr>
          <p:cNvSpPr txBox="1"/>
          <p:nvPr/>
        </p:nvSpPr>
        <p:spPr>
          <a:xfrm>
            <a:off x="117987" y="3252774"/>
            <a:ext cx="6250156" cy="307777"/>
          </a:xfrm>
          <a:prstGeom prst="rect">
            <a:avLst/>
          </a:prstGeom>
          <a:noFill/>
        </p:spPr>
        <p:txBody>
          <a:bodyPr wrap="square" rtlCol="0">
            <a:spAutoFit/>
          </a:bodyPr>
          <a:lstStyle/>
          <a:p>
            <a:r>
              <a:rPr lang="es-ES" dirty="0"/>
              <a:t>Energía Cinética de Rotación</a:t>
            </a:r>
            <a:endParaRPr lang="es-CO" dirty="0"/>
          </a:p>
        </p:txBody>
      </p:sp>
      <p:pic>
        <p:nvPicPr>
          <p:cNvPr id="14" name="Imagen 13">
            <a:extLst>
              <a:ext uri="{FF2B5EF4-FFF2-40B4-BE49-F238E27FC236}">
                <a16:creationId xmlns:a16="http://schemas.microsoft.com/office/drawing/2014/main" id="{FC39D66D-567A-A86A-D8D3-468AE39BD9CD}"/>
              </a:ext>
            </a:extLst>
          </p:cNvPr>
          <p:cNvPicPr>
            <a:picLocks noChangeAspect="1"/>
          </p:cNvPicPr>
          <p:nvPr/>
        </p:nvPicPr>
        <p:blipFill>
          <a:blip r:embed="rId6"/>
          <a:stretch>
            <a:fillRect/>
          </a:stretch>
        </p:blipFill>
        <p:spPr>
          <a:xfrm>
            <a:off x="56504" y="4544024"/>
            <a:ext cx="504895" cy="323895"/>
          </a:xfrm>
          <a:prstGeom prst="rect">
            <a:avLst/>
          </a:prstGeom>
        </p:spPr>
      </p:pic>
      <p:pic>
        <p:nvPicPr>
          <p:cNvPr id="16" name="Imagen 15">
            <a:extLst>
              <a:ext uri="{FF2B5EF4-FFF2-40B4-BE49-F238E27FC236}">
                <a16:creationId xmlns:a16="http://schemas.microsoft.com/office/drawing/2014/main" id="{5587A5C8-105C-3292-36ED-5AF1E2973328}"/>
              </a:ext>
            </a:extLst>
          </p:cNvPr>
          <p:cNvPicPr>
            <a:picLocks noChangeAspect="1"/>
          </p:cNvPicPr>
          <p:nvPr/>
        </p:nvPicPr>
        <p:blipFill>
          <a:blip r:embed="rId7"/>
          <a:stretch>
            <a:fillRect/>
          </a:stretch>
        </p:blipFill>
        <p:spPr>
          <a:xfrm>
            <a:off x="584777" y="4544024"/>
            <a:ext cx="724001" cy="419158"/>
          </a:xfrm>
          <a:prstGeom prst="rect">
            <a:avLst/>
          </a:prstGeom>
        </p:spPr>
      </p:pic>
      <p:sp>
        <p:nvSpPr>
          <p:cNvPr id="17" name="CuadroTexto 16">
            <a:extLst>
              <a:ext uri="{FF2B5EF4-FFF2-40B4-BE49-F238E27FC236}">
                <a16:creationId xmlns:a16="http://schemas.microsoft.com/office/drawing/2014/main" id="{C0186CA7-9139-4A4B-DDC3-E662288323EA}"/>
              </a:ext>
            </a:extLst>
          </p:cNvPr>
          <p:cNvSpPr txBox="1"/>
          <p:nvPr/>
        </p:nvSpPr>
        <p:spPr>
          <a:xfrm>
            <a:off x="56504" y="4083848"/>
            <a:ext cx="4181870" cy="307777"/>
          </a:xfrm>
          <a:prstGeom prst="rect">
            <a:avLst/>
          </a:prstGeom>
          <a:noFill/>
        </p:spPr>
        <p:txBody>
          <a:bodyPr wrap="square" rtlCol="0">
            <a:spAutoFit/>
          </a:bodyPr>
          <a:lstStyle/>
          <a:p>
            <a:r>
              <a:rPr lang="es-ES" dirty="0"/>
              <a:t>Energía Cinética de Translación</a:t>
            </a:r>
            <a:endParaRPr lang="es-CO" dirty="0"/>
          </a:p>
        </p:txBody>
      </p:sp>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FA0433E9-3E76-3C3E-26A3-36837B2F52D2}"/>
                  </a:ext>
                </a:extLst>
              </p:cNvPr>
              <p:cNvSpPr txBox="1"/>
              <p:nvPr/>
            </p:nvSpPr>
            <p:spPr>
              <a:xfrm>
                <a:off x="6581714" y="1830895"/>
                <a:ext cx="3539559" cy="2262479"/>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𝐼</m:t>
                          </m:r>
                        </m:e>
                        <m:sub>
                          <m:r>
                            <a:rPr lang="es-CO" b="0" i="1" smtClean="0">
                              <a:latin typeface="Cambria Math" panose="02040503050406030204" pitchFamily="18" charset="0"/>
                            </a:rPr>
                            <m:t>𝑥</m:t>
                          </m:r>
                        </m:sub>
                      </m:sSub>
                      <m:r>
                        <a:rPr lang="es-CO" b="0" i="1" smtClean="0">
                          <a:latin typeface="Cambria Math" panose="02040503050406030204" pitchFamily="18" charset="0"/>
                        </a:rPr>
                        <m:t>=8.52 </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−5</m:t>
                          </m:r>
                        </m:sup>
                      </m:sSup>
                      <m:r>
                        <a:rPr lang="es-CO" i="1">
                          <a:latin typeface="Cambria Math" panose="02040503050406030204" pitchFamily="18" charset="0"/>
                          <a:ea typeface="Cambria Math" panose="02040503050406030204" pitchFamily="18" charset="0"/>
                        </a:rPr>
                        <m:t>𝑘</m:t>
                      </m:r>
                      <m:sSup>
                        <m:sSupPr>
                          <m:ctrlPr>
                            <a:rPr lang="es-CO" i="1">
                              <a:latin typeface="Cambria Math" panose="02040503050406030204" pitchFamily="18" charset="0"/>
                              <a:ea typeface="Cambria Math" panose="02040503050406030204" pitchFamily="18" charset="0"/>
                            </a:rPr>
                          </m:ctrlPr>
                        </m:sSupPr>
                        <m:e>
                          <m:r>
                            <a:rPr lang="es-CO" i="1">
                              <a:latin typeface="Cambria Math" panose="02040503050406030204" pitchFamily="18" charset="0"/>
                              <a:ea typeface="Cambria Math" panose="02040503050406030204" pitchFamily="18" charset="0"/>
                            </a:rPr>
                            <m:t>𝑔</m:t>
                          </m:r>
                          <m:r>
                            <a:rPr lang="es-CO" i="1">
                              <a:latin typeface="Cambria Math" panose="02040503050406030204" pitchFamily="18" charset="0"/>
                              <a:ea typeface="Cambria Math" panose="02040503050406030204" pitchFamily="18" charset="0"/>
                            </a:rPr>
                            <m:t> </m:t>
                          </m:r>
                          <m:r>
                            <a:rPr lang="es-CO" i="1">
                              <a:latin typeface="Cambria Math" panose="02040503050406030204" pitchFamily="18" charset="0"/>
                              <a:ea typeface="Cambria Math" panose="02040503050406030204" pitchFamily="18" charset="0"/>
                            </a:rPr>
                            <m:t>𝑚</m:t>
                          </m:r>
                        </m:e>
                        <m:sup>
                          <m:r>
                            <a:rPr lang="es-CO" i="1">
                              <a:latin typeface="Cambria Math" panose="02040503050406030204" pitchFamily="18" charset="0"/>
                              <a:ea typeface="Cambria Math" panose="02040503050406030204" pitchFamily="18" charset="0"/>
                            </a:rPr>
                            <m:t>2</m:t>
                          </m:r>
                        </m:sup>
                      </m:sSup>
                    </m:oMath>
                  </m:oMathPara>
                </a14:m>
                <a:endParaRPr lang="es-CO" dirty="0"/>
              </a:p>
              <a:p>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𝐼</m:t>
                          </m:r>
                        </m:e>
                        <m:sub>
                          <m:r>
                            <a:rPr lang="es-CO" b="0" i="1" smtClean="0">
                              <a:latin typeface="Cambria Math" panose="02040503050406030204" pitchFamily="18" charset="0"/>
                            </a:rPr>
                            <m:t>𝑧</m:t>
                          </m:r>
                        </m:sub>
                      </m:sSub>
                      <m:r>
                        <a:rPr lang="es-CO" b="0" i="1" smtClean="0">
                          <a:latin typeface="Cambria Math" panose="02040503050406030204" pitchFamily="18" charset="0"/>
                        </a:rPr>
                        <m:t>=</m:t>
                      </m:r>
                      <m:r>
                        <a:rPr lang="es-CO" b="0" i="1" smtClean="0">
                          <a:latin typeface="Cambria Math" panose="02040503050406030204" pitchFamily="18" charset="0"/>
                        </a:rPr>
                        <m:t>7</m:t>
                      </m:r>
                      <m:r>
                        <a:rPr lang="es-CO" b="0" i="1" smtClean="0">
                          <a:latin typeface="Cambria Math" panose="02040503050406030204" pitchFamily="18" charset="0"/>
                        </a:rPr>
                        <m:t>.</m:t>
                      </m:r>
                      <m:r>
                        <a:rPr lang="es-CO" b="0" i="1" smtClean="0">
                          <a:latin typeface="Cambria Math" panose="02040503050406030204" pitchFamily="18" charset="0"/>
                        </a:rPr>
                        <m:t>25</m:t>
                      </m:r>
                      <m:r>
                        <a:rPr lang="es-CO" b="0" i="1" smtClean="0">
                          <a:latin typeface="Cambria Math" panose="02040503050406030204" pitchFamily="18" charset="0"/>
                        </a:rPr>
                        <m:t> </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m:t>
                          </m:r>
                          <m:r>
                            <a:rPr lang="es-CO" b="0" i="1" smtClean="0">
                              <a:latin typeface="Cambria Math" panose="02040503050406030204" pitchFamily="18" charset="0"/>
                              <a:ea typeface="Cambria Math" panose="02040503050406030204" pitchFamily="18" charset="0"/>
                            </a:rPr>
                            <m:t>5</m:t>
                          </m:r>
                        </m:sup>
                      </m:sSup>
                      <m:r>
                        <a:rPr lang="es-CO" b="0" i="1" smtClean="0">
                          <a:latin typeface="Cambria Math" panose="02040503050406030204" pitchFamily="18" charset="0"/>
                          <a:ea typeface="Cambria Math" panose="02040503050406030204" pitchFamily="18" charset="0"/>
                        </a:rPr>
                        <m:t>𝑘</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𝑔</m:t>
                          </m:r>
                          <m:r>
                            <a:rPr lang="es-CO" b="0" i="1" smtClean="0">
                              <a:latin typeface="Cambria Math" panose="02040503050406030204" pitchFamily="18" charset="0"/>
                              <a:ea typeface="Cambria Math" panose="02040503050406030204" pitchFamily="18" charset="0"/>
                            </a:rPr>
                            <m:t> </m:t>
                          </m:r>
                          <m:r>
                            <a:rPr lang="es-CO" b="0" i="1" smtClean="0">
                              <a:latin typeface="Cambria Math" panose="02040503050406030204" pitchFamily="18" charset="0"/>
                              <a:ea typeface="Cambria Math" panose="02040503050406030204" pitchFamily="18" charset="0"/>
                            </a:rPr>
                            <m:t>𝑚</m:t>
                          </m:r>
                        </m:e>
                        <m:sup>
                          <m:r>
                            <a:rPr lang="es-CO" b="0" i="1" smtClean="0">
                              <a:latin typeface="Cambria Math" panose="02040503050406030204" pitchFamily="18" charset="0"/>
                              <a:ea typeface="Cambria Math" panose="02040503050406030204" pitchFamily="18" charset="0"/>
                            </a:rPr>
                            <m:t>2</m:t>
                          </m:r>
                        </m:sup>
                      </m:sSup>
                    </m:oMath>
                  </m:oMathPara>
                </a14:m>
                <a:endParaRPr lang="es-CO" dirty="0"/>
              </a:p>
              <a:p>
                <a14:m>
                  <m:oMathPara xmlns:m="http://schemas.openxmlformats.org/officeDocument/2006/math">
                    <m:oMathParaPr>
                      <m:jc m:val="centerGroup"/>
                    </m:oMathParaPr>
                    <m:oMath xmlns:m="http://schemas.openxmlformats.org/officeDocument/2006/math">
                      <m:sSub>
                        <m:sSubPr>
                          <m:ctrlPr>
                            <a:rPr lang="es-CO" i="1" smtClean="0">
                              <a:latin typeface="Cambria Math" panose="02040503050406030204" pitchFamily="18" charset="0"/>
                            </a:rPr>
                          </m:ctrlPr>
                        </m:sSubPr>
                        <m:e>
                          <m:r>
                            <a:rPr lang="es-CO" b="0" i="1" smtClean="0">
                              <a:latin typeface="Cambria Math" panose="02040503050406030204" pitchFamily="18" charset="0"/>
                            </a:rPr>
                            <m:t>𝑅</m:t>
                          </m:r>
                        </m:e>
                        <m:sub>
                          <m:r>
                            <a:rPr lang="es-CO" b="0" i="1" smtClean="0">
                              <a:latin typeface="Cambria Math" panose="02040503050406030204" pitchFamily="18" charset="0"/>
                            </a:rPr>
                            <m:t>𝑝</m:t>
                          </m:r>
                        </m:sub>
                      </m:sSub>
                      <m:r>
                        <a:rPr lang="es-CO" b="0" i="1" smtClean="0">
                          <a:latin typeface="Cambria Math" panose="02040503050406030204" pitchFamily="18" charset="0"/>
                        </a:rPr>
                        <m:t>=</m:t>
                      </m:r>
                      <m:r>
                        <a:rPr lang="es-CO" b="0" i="1" smtClean="0">
                          <a:latin typeface="Cambria Math" panose="02040503050406030204" pitchFamily="18" charset="0"/>
                        </a:rPr>
                        <m:t>0.6</m:t>
                      </m:r>
                      <m:r>
                        <a:rPr lang="es-CO" b="0" i="1" smtClean="0">
                          <a:latin typeface="Cambria Math" panose="02040503050406030204" pitchFamily="18" charset="0"/>
                        </a:rPr>
                        <m:t> </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−3</m:t>
                          </m:r>
                        </m:sup>
                      </m:sSup>
                      <m:r>
                        <m:rPr>
                          <m:sty m:val="p"/>
                        </m:rPr>
                        <a:rPr lang="es-CO" b="0" i="0" smtClean="0">
                          <a:latin typeface="Cambria Math" panose="02040503050406030204" pitchFamily="18" charset="0"/>
                          <a:ea typeface="Cambria Math" panose="02040503050406030204" pitchFamily="18" charset="0"/>
                        </a:rPr>
                        <m:t>m</m:t>
                      </m:r>
                    </m:oMath>
                  </m:oMathPara>
                </a14:m>
                <a:endParaRPr lang="es-CO" dirty="0"/>
              </a:p>
              <a:p>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𝑀</m:t>
                      </m:r>
                      <m:r>
                        <a:rPr lang="es-CO" b="0" i="1" smtClean="0">
                          <a:latin typeface="Cambria Math" panose="02040503050406030204" pitchFamily="18" charset="0"/>
                        </a:rPr>
                        <m:t>=0.11 </m:t>
                      </m:r>
                      <m:r>
                        <a:rPr lang="es-CO" b="0" i="1" smtClean="0">
                          <a:latin typeface="Cambria Math" panose="02040503050406030204" pitchFamily="18" charset="0"/>
                        </a:rPr>
                        <m:t>𝑘𝑔</m:t>
                      </m:r>
                    </m:oMath>
                  </m:oMathPara>
                </a14:m>
                <a:endParaRPr lang="es-CO" dirty="0"/>
              </a:p>
              <a:p>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𝑔</m:t>
                      </m:r>
                      <m:r>
                        <a:rPr lang="es-CO" b="0" i="1" smtClean="0">
                          <a:latin typeface="Cambria Math" panose="02040503050406030204" pitchFamily="18" charset="0"/>
                        </a:rPr>
                        <m:t>=9.811  </m:t>
                      </m:r>
                      <m:f>
                        <m:fPr>
                          <m:ctrlPr>
                            <a:rPr lang="es-CO" b="0" i="1" smtClean="0">
                              <a:latin typeface="Cambria Math" panose="02040503050406030204" pitchFamily="18" charset="0"/>
                            </a:rPr>
                          </m:ctrlPr>
                        </m:fPr>
                        <m:num>
                          <m:r>
                            <a:rPr lang="es-CO" b="0" i="1" smtClean="0">
                              <a:latin typeface="Cambria Math" panose="02040503050406030204" pitchFamily="18" charset="0"/>
                            </a:rPr>
                            <m:t>𝑚</m:t>
                          </m:r>
                        </m:num>
                        <m:den>
                          <m:sSup>
                            <m:sSupPr>
                              <m:ctrlPr>
                                <a:rPr lang="es-CO" b="0" i="1" smtClean="0">
                                  <a:latin typeface="Cambria Math" panose="02040503050406030204" pitchFamily="18" charset="0"/>
                                </a:rPr>
                              </m:ctrlPr>
                            </m:sSupPr>
                            <m:e>
                              <m:r>
                                <a:rPr lang="es-CO" b="0" i="1" smtClean="0">
                                  <a:latin typeface="Cambria Math" panose="02040503050406030204" pitchFamily="18" charset="0"/>
                                </a:rPr>
                                <m:t>𝑠</m:t>
                              </m:r>
                            </m:e>
                            <m:sup>
                              <m:r>
                                <a:rPr lang="es-CO" b="0" i="1" smtClean="0">
                                  <a:latin typeface="Cambria Math" panose="02040503050406030204" pitchFamily="18" charset="0"/>
                                </a:rPr>
                                <m:t>2</m:t>
                              </m:r>
                            </m:sup>
                          </m:sSup>
                        </m:den>
                      </m:f>
                    </m:oMath>
                  </m:oMathPara>
                </a14:m>
                <a:endParaRPr lang="es-CO"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acc>
                        <m:accPr>
                          <m:chr m:val="̃"/>
                          <m:ctrlPr>
                            <a:rPr lang="es-CO" b="0" i="1" smtClean="0">
                              <a:latin typeface="Cambria Math" panose="02040503050406030204" pitchFamily="18" charset="0"/>
                            </a:rPr>
                          </m:ctrlPr>
                        </m:accPr>
                        <m:e>
                          <m:r>
                            <a:rPr lang="es-CO" b="0" i="1" smtClean="0">
                              <a:latin typeface="Cambria Math" panose="02040503050406030204" pitchFamily="18" charset="0"/>
                            </a:rPr>
                            <m:t>𝑙</m:t>
                          </m:r>
                        </m:e>
                      </m:acc>
                      <m:r>
                        <a:rPr lang="es-CO" b="0" i="1" smtClean="0">
                          <a:latin typeface="Cambria Math" panose="02040503050406030204" pitchFamily="18" charset="0"/>
                        </a:rPr>
                        <m:t>=20.0</m:t>
                      </m:r>
                      <m:r>
                        <a:rPr lang="es-CO" b="0" i="1" smtClean="0">
                          <a:latin typeface="Cambria Math" panose="02040503050406030204" pitchFamily="18" charset="0"/>
                          <a:ea typeface="Cambria Math" panose="02040503050406030204" pitchFamily="18" charset="0"/>
                        </a:rPr>
                        <m:t>×</m:t>
                      </m:r>
                      <m:sSup>
                        <m:sSupPr>
                          <m:ctrlPr>
                            <a:rPr lang="es-CO" b="0" i="1" smtClean="0">
                              <a:latin typeface="Cambria Math" panose="02040503050406030204" pitchFamily="18" charset="0"/>
                              <a:ea typeface="Cambria Math" panose="02040503050406030204" pitchFamily="18" charset="0"/>
                            </a:rPr>
                          </m:ctrlPr>
                        </m:sSupPr>
                        <m:e>
                          <m:r>
                            <a:rPr lang="es-CO" b="0" i="1" smtClean="0">
                              <a:latin typeface="Cambria Math" panose="02040503050406030204" pitchFamily="18" charset="0"/>
                              <a:ea typeface="Cambria Math" panose="02040503050406030204" pitchFamily="18" charset="0"/>
                            </a:rPr>
                            <m:t>10</m:t>
                          </m:r>
                        </m:e>
                        <m:sup>
                          <m:r>
                            <a:rPr lang="es-CO" b="0" i="1" smtClean="0">
                              <a:latin typeface="Cambria Math" panose="02040503050406030204" pitchFamily="18" charset="0"/>
                              <a:ea typeface="Cambria Math" panose="02040503050406030204" pitchFamily="18" charset="0"/>
                            </a:rPr>
                            <m:t>−3</m:t>
                          </m:r>
                        </m:sup>
                      </m:sSup>
                      <m:r>
                        <a:rPr lang="es-CO" b="0" i="1" smtClean="0">
                          <a:latin typeface="Cambria Math" panose="02040503050406030204" pitchFamily="18" charset="0"/>
                        </a:rPr>
                        <m:t> </m:t>
                      </m:r>
                      <m:r>
                        <a:rPr lang="es-CO" b="0" i="1" smtClean="0">
                          <a:latin typeface="Cambria Math" panose="02040503050406030204" pitchFamily="18" charset="0"/>
                        </a:rPr>
                        <m:t>𝑚</m:t>
                      </m:r>
                    </m:oMath>
                  </m:oMathPara>
                </a14:m>
                <a:endParaRPr lang="es-CO" dirty="0"/>
              </a:p>
              <a:p>
                <a:endParaRPr lang="es-CO" dirty="0"/>
              </a:p>
              <a:p>
                <a:endParaRPr lang="es-CO" dirty="0"/>
              </a:p>
              <a:p>
                <a:endParaRPr lang="es-CO" dirty="0"/>
              </a:p>
            </p:txBody>
          </p:sp>
        </mc:Choice>
        <mc:Fallback>
          <p:sp>
            <p:nvSpPr>
              <p:cNvPr id="2" name="CuadroTexto 1">
                <a:extLst>
                  <a:ext uri="{FF2B5EF4-FFF2-40B4-BE49-F238E27FC236}">
                    <a16:creationId xmlns:a16="http://schemas.microsoft.com/office/drawing/2014/main" id="{FA0433E9-3E76-3C3E-26A3-36837B2F52D2}"/>
                  </a:ext>
                </a:extLst>
              </p:cNvPr>
              <p:cNvSpPr txBox="1">
                <a:spLocks noRot="1" noChangeAspect="1" noMove="1" noResize="1" noEditPoints="1" noAdjustHandles="1" noChangeArrowheads="1" noChangeShapeType="1" noTextEdit="1"/>
              </p:cNvSpPr>
              <p:nvPr/>
            </p:nvSpPr>
            <p:spPr>
              <a:xfrm>
                <a:off x="6581714" y="1830895"/>
                <a:ext cx="3539559" cy="2262479"/>
              </a:xfrm>
              <a:prstGeom prst="rect">
                <a:avLst/>
              </a:prstGeom>
              <a:blipFill>
                <a:blip r:embed="rId8"/>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937160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a:spLocks noGrp="1"/>
          </p:cNvSpPr>
          <p:nvPr>
            <p:ph type="ctrTitle"/>
          </p:nvPr>
        </p:nvSpPr>
        <p:spPr>
          <a:xfrm>
            <a:off x="1440111" y="548534"/>
            <a:ext cx="5875089" cy="85242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Objetivos</a:t>
            </a:r>
            <a:endParaRPr sz="3200" b="1" dirty="0">
              <a:solidFill>
                <a:schemeClr val="lt1"/>
              </a:solidFill>
              <a:latin typeface="Arial"/>
              <a:ea typeface="Arial"/>
              <a:cs typeface="Arial"/>
              <a:sym typeface="Arial"/>
            </a:endParaRPr>
          </a:p>
        </p:txBody>
      </p:sp>
      <p:sp>
        <p:nvSpPr>
          <p:cNvPr id="102" name="Google Shape;102;p15"/>
          <p:cNvSpPr txBox="1">
            <a:spLocks noGrp="1"/>
          </p:cNvSpPr>
          <p:nvPr>
            <p:ph type="subTitle" idx="1"/>
          </p:nvPr>
        </p:nvSpPr>
        <p:spPr>
          <a:xfrm>
            <a:off x="1440111" y="2171702"/>
            <a:ext cx="6522789" cy="2952748"/>
          </a:xfrm>
          <a:prstGeom prst="rect">
            <a:avLst/>
          </a:prstGeom>
          <a:noFill/>
          <a:ln>
            <a:noFill/>
          </a:ln>
        </p:spPr>
        <p:txBody>
          <a:bodyPr spcFirstLastPara="1" wrap="square" lIns="91425" tIns="45700" rIns="91425" bIns="45700" anchor="t" anchorCtr="0">
            <a:normAutofit lnSpcReduction="10000"/>
          </a:bodyPr>
          <a:lstStyle/>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r>
              <a:rPr lang="es-CO" dirty="0"/>
              <a:t>Simular la trayectoria del centro de masa del trompo para las distintas condiciones.</a:t>
            </a:r>
          </a:p>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r>
              <a:rPr lang="es-CO" dirty="0"/>
              <a:t>Comparar mediante graficas la solución con distintas condiciones de fricción.</a:t>
            </a:r>
          </a:p>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r>
              <a:rPr lang="es-CO" dirty="0"/>
              <a:t>Observar cómo evolucionan los ángulos de Euler con el tiempo variando la velocidad de rotación.</a:t>
            </a:r>
          </a:p>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r>
              <a:rPr lang="es-CO" dirty="0"/>
              <a:t>Observar el comportamiento de la energía para las distintas simulaciones</a:t>
            </a:r>
          </a:p>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endParaRPr lang="es-CO" dirty="0"/>
          </a:p>
          <a:p>
            <a:pPr marL="342900" lvl="0" indent="-342900" algn="just" rtl="0">
              <a:lnSpc>
                <a:spcPct val="90000"/>
              </a:lnSpc>
              <a:spcBef>
                <a:spcPts val="0"/>
              </a:spcBef>
              <a:spcAft>
                <a:spcPts val="0"/>
              </a:spcAft>
              <a:buClr>
                <a:schemeClr val="dk1"/>
              </a:buClr>
              <a:buSzPts val="1600"/>
              <a:buFont typeface="Arial" panose="020B0604020202020204" pitchFamily="34" charset="0"/>
              <a:buChar char="•"/>
            </a:pPr>
            <a:endParaRPr lang="es-CO" dirty="0"/>
          </a:p>
        </p:txBody>
      </p:sp>
      <p:pic>
        <p:nvPicPr>
          <p:cNvPr id="103" name="Google Shape;103;p15"/>
          <p:cNvPicPr preferRelativeResize="0"/>
          <p:nvPr/>
        </p:nvPicPr>
        <p:blipFill rotWithShape="1">
          <a:blip r:embed="rId3">
            <a:alphaModFix/>
          </a:blip>
          <a:srcRect/>
          <a:stretch/>
        </p:blipFill>
        <p:spPr>
          <a:xfrm>
            <a:off x="8793801" y="548534"/>
            <a:ext cx="2532653" cy="636852"/>
          </a:xfrm>
          <a:prstGeom prst="rect">
            <a:avLst/>
          </a:prstGeom>
          <a:noFill/>
          <a:ln>
            <a:noFill/>
          </a:ln>
        </p:spPr>
      </p:pic>
      <p:pic>
        <p:nvPicPr>
          <p:cNvPr id="2050" name="Picture 2">
            <a:extLst>
              <a:ext uri="{FF2B5EF4-FFF2-40B4-BE49-F238E27FC236}">
                <a16:creationId xmlns:a16="http://schemas.microsoft.com/office/drawing/2014/main" id="{67F6D432-2D95-170F-5ACB-4F4DC4A5B5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2900" y="1461319"/>
            <a:ext cx="3935361" cy="39353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ctrTitle"/>
          </p:nvPr>
        </p:nvSpPr>
        <p:spPr>
          <a:xfrm>
            <a:off x="1440111" y="548534"/>
            <a:ext cx="5875200" cy="85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Resultados </a:t>
            </a:r>
            <a:r>
              <a:rPr lang="es-ES" sz="3200" b="1">
                <a:solidFill>
                  <a:schemeClr val="lt1"/>
                </a:solidFill>
              </a:rPr>
              <a:t>comparación de angulos</a:t>
            </a:r>
            <a:endParaRPr sz="3200" b="1" dirty="0">
              <a:solidFill>
                <a:schemeClr val="lt1"/>
              </a:solidFill>
              <a:latin typeface="Arial"/>
              <a:ea typeface="Arial"/>
              <a:cs typeface="Arial"/>
              <a:sym typeface="Arial"/>
            </a:endParaRPr>
          </a:p>
        </p:txBody>
      </p:sp>
      <p:sp>
        <p:nvSpPr>
          <p:cNvPr id="111" name="Google Shape;111;p16"/>
          <p:cNvSpPr txBox="1">
            <a:spLocks noGrp="1"/>
          </p:cNvSpPr>
          <p:nvPr>
            <p:ph type="subTitle" idx="1"/>
          </p:nvPr>
        </p:nvSpPr>
        <p:spPr>
          <a:xfrm>
            <a:off x="1440111" y="2171702"/>
            <a:ext cx="6522900" cy="2952600"/>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1600"/>
              <a:buNone/>
            </a:pPr>
            <a:r>
              <a:rPr lang="es-ES" sz="1600" dirty="0"/>
              <a:t>.</a:t>
            </a:r>
            <a:endParaRPr dirty="0"/>
          </a:p>
        </p:txBody>
      </p:sp>
      <p:pic>
        <p:nvPicPr>
          <p:cNvPr id="112" name="Google Shape;112;p16"/>
          <p:cNvPicPr preferRelativeResize="0"/>
          <p:nvPr/>
        </p:nvPicPr>
        <p:blipFill rotWithShape="1">
          <a:blip r:embed="rId3">
            <a:alphaModFix/>
          </a:blip>
          <a:srcRect/>
          <a:stretch/>
        </p:blipFill>
        <p:spPr>
          <a:xfrm>
            <a:off x="8793801" y="548534"/>
            <a:ext cx="2532657" cy="636851"/>
          </a:xfrm>
          <a:prstGeom prst="rect">
            <a:avLst/>
          </a:prstGeom>
          <a:noFill/>
          <a:ln>
            <a:noFill/>
          </a:ln>
        </p:spPr>
      </p:pic>
      <p:pic>
        <p:nvPicPr>
          <p:cNvPr id="5" name="Imagen 4" descr="Gráfico, Gráfico de líneas&#10;&#10;Descripción generada automáticamente">
            <a:extLst>
              <a:ext uri="{FF2B5EF4-FFF2-40B4-BE49-F238E27FC236}">
                <a16:creationId xmlns:a16="http://schemas.microsoft.com/office/drawing/2014/main" id="{13513CF0-AC2B-9842-C236-E503CC53286A}"/>
              </a:ext>
            </a:extLst>
          </p:cNvPr>
          <p:cNvPicPr>
            <a:picLocks noChangeAspect="1"/>
          </p:cNvPicPr>
          <p:nvPr/>
        </p:nvPicPr>
        <p:blipFill>
          <a:blip r:embed="rId4"/>
          <a:stretch>
            <a:fillRect/>
          </a:stretch>
        </p:blipFill>
        <p:spPr>
          <a:xfrm>
            <a:off x="1669075" y="1648369"/>
            <a:ext cx="5282331" cy="4104107"/>
          </a:xfrm>
          <a:prstGeom prst="rect">
            <a:avLst/>
          </a:prstGeom>
        </p:spPr>
      </p:pic>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BF609724-EF74-523B-2004-67119B7CD116}"/>
                  </a:ext>
                </a:extLst>
              </p:cNvPr>
              <p:cNvSpPr txBox="1"/>
              <p:nvPr/>
            </p:nvSpPr>
            <p:spPr>
              <a:xfrm>
                <a:off x="8793801" y="2063547"/>
                <a:ext cx="1651708" cy="229370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𝑘</m:t>
                      </m:r>
                      <m:r>
                        <a:rPr lang="es-CO" b="0" i="1" smtClean="0">
                          <a:latin typeface="Cambria Math" panose="02040503050406030204" pitchFamily="18" charset="0"/>
                        </a:rPr>
                        <m:t>=0</m:t>
                      </m:r>
                    </m:oMath>
                  </m:oMathPara>
                </a14:m>
                <a:endParaRPr lang="es-CO" b="0" dirty="0"/>
              </a:p>
              <a:p>
                <a14:m>
                  <m:oMathPara xmlns:m="http://schemas.openxmlformats.org/officeDocument/2006/math">
                    <m:oMathParaPr>
                      <m:jc m:val="centerGroup"/>
                    </m:oMathParaPr>
                    <m:oMath xmlns:m="http://schemas.openxmlformats.org/officeDocument/2006/math">
                      <m:r>
                        <a:rPr lang="es-CO" b="0" i="1" smtClean="0">
                          <a:latin typeface="Cambria Math" panose="02040503050406030204" pitchFamily="18" charset="0"/>
                        </a:rPr>
                        <m:t>𝑐</m:t>
                      </m:r>
                      <m:r>
                        <a:rPr lang="es-CO" b="0" i="1" smtClean="0">
                          <a:latin typeface="Cambria Math" panose="02040503050406030204" pitchFamily="18" charset="0"/>
                        </a:rPr>
                        <m:t>=0</m:t>
                      </m:r>
                    </m:oMath>
                  </m:oMathPara>
                </a14:m>
                <a:endParaRPr lang="es-CO" dirty="0"/>
              </a:p>
              <a:p>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panose="02040503050406030204" pitchFamily="18" charset="0"/>
                            </a:rPr>
                            <m:t>𝑑</m:t>
                          </m:r>
                        </m:e>
                        <m:sub>
                          <m:r>
                            <a:rPr lang="es-CO" b="0" i="1" smtClean="0">
                              <a:latin typeface="Cambria Math" panose="02040503050406030204" pitchFamily="18" charset="0"/>
                            </a:rPr>
                            <m:t>1</m:t>
                          </m:r>
                        </m:sub>
                      </m:sSub>
                      <m:r>
                        <a:rPr lang="es-CO" b="0" i="1" smtClean="0">
                          <a:latin typeface="Cambria Math" panose="02040503050406030204" pitchFamily="18" charset="0"/>
                        </a:rPr>
                        <m:t>=0</m:t>
                      </m:r>
                    </m:oMath>
                  </m:oMathPara>
                </a14:m>
                <a:endParaRPr lang="es-CO" b="0" dirty="0"/>
              </a:p>
              <a:p>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panose="02040503050406030204" pitchFamily="18" charset="0"/>
                            </a:rPr>
                            <m:t>𝑑</m:t>
                          </m:r>
                        </m:e>
                        <m:sub>
                          <m:r>
                            <a:rPr lang="es-CO" b="0" i="1" smtClean="0">
                              <a:latin typeface="Cambria Math" panose="02040503050406030204" pitchFamily="18" charset="0"/>
                            </a:rPr>
                            <m:t>2</m:t>
                          </m:r>
                        </m:sub>
                      </m:sSub>
                      <m:r>
                        <a:rPr lang="es-CO" b="0" i="1" smtClean="0">
                          <a:latin typeface="Cambria Math" panose="02040503050406030204" pitchFamily="18" charset="0"/>
                        </a:rPr>
                        <m:t>=0</m:t>
                      </m:r>
                    </m:oMath>
                  </m:oMathPara>
                </a14:m>
                <a:endParaRPr lang="es-CO" dirty="0"/>
              </a:p>
              <a:p>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𝜃</m:t>
                          </m:r>
                        </m:e>
                        <m:sub>
                          <m:r>
                            <a:rPr lang="es-CO" b="0" i="1" smtClean="0">
                              <a:latin typeface="Cambria Math" panose="02040503050406030204" pitchFamily="18" charset="0"/>
                            </a:rPr>
                            <m:t>0</m:t>
                          </m:r>
                        </m:sub>
                      </m:sSub>
                      <m:r>
                        <a:rPr lang="es-CO" b="0" i="1" smtClean="0">
                          <a:latin typeface="Cambria Math" panose="02040503050406030204" pitchFamily="18" charset="0"/>
                        </a:rPr>
                        <m:t>=0</m:t>
                      </m:r>
                      <m:r>
                        <a:rPr lang="es-CO" b="0" i="1" smtClean="0">
                          <a:latin typeface="Cambria Math" panose="02040503050406030204" pitchFamily="18" charset="0"/>
                        </a:rPr>
                        <m:t>.5</m:t>
                      </m:r>
                    </m:oMath>
                  </m:oMathPara>
                </a14:m>
                <a:endParaRPr lang="es-CO" b="0" dirty="0"/>
              </a:p>
              <a:p>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𝜙</m:t>
                          </m:r>
                        </m:e>
                        <m:sub>
                          <m:r>
                            <a:rPr lang="es-CO" b="0" i="1" smtClean="0">
                              <a:latin typeface="Cambria Math" panose="02040503050406030204" pitchFamily="18" charset="0"/>
                            </a:rPr>
                            <m:t>0</m:t>
                          </m:r>
                        </m:sub>
                      </m:sSub>
                      <m:r>
                        <a:rPr lang="es-CO" b="0" i="1" smtClean="0">
                          <a:latin typeface="Cambria Math" panose="02040503050406030204" pitchFamily="18" charset="0"/>
                        </a:rPr>
                        <m:t>=0</m:t>
                      </m:r>
                    </m:oMath>
                  </m:oMathPara>
                </a14:m>
                <a:endParaRPr lang="es-CO" dirty="0"/>
              </a:p>
              <a:p>
                <a14:m>
                  <m:oMathPara xmlns:m="http://schemas.openxmlformats.org/officeDocument/2006/math">
                    <m:oMathParaPr>
                      <m:jc m:val="centerGroup"/>
                    </m:oMathParaPr>
                    <m:oMath xmlns:m="http://schemas.openxmlformats.org/officeDocument/2006/math">
                      <m:sSub>
                        <m:sSubPr>
                          <m:ctrlPr>
                            <a:rPr lang="es-CO" b="0" i="1" smtClean="0">
                              <a:latin typeface="Cambria Math" panose="02040503050406030204" pitchFamily="18" charset="0"/>
                            </a:rPr>
                          </m:ctrlPr>
                        </m:sSubPr>
                        <m:e>
                          <m:r>
                            <a:rPr lang="es-CO" i="1">
                              <a:latin typeface="Cambria Math" panose="02040503050406030204" pitchFamily="18" charset="0"/>
                              <a:ea typeface="Cambria Math" panose="02040503050406030204" pitchFamily="18" charset="0"/>
                            </a:rPr>
                            <m:t>𝜓</m:t>
                          </m:r>
                        </m:e>
                        <m:sub>
                          <m:r>
                            <a:rPr lang="es-CO" b="0" i="1" smtClean="0">
                              <a:latin typeface="Cambria Math" panose="02040503050406030204" pitchFamily="18" charset="0"/>
                            </a:rPr>
                            <m:t>0</m:t>
                          </m:r>
                        </m:sub>
                      </m:sSub>
                      <m:r>
                        <a:rPr lang="es-CO" b="0" i="1" smtClean="0">
                          <a:latin typeface="Cambria Math" panose="02040503050406030204" pitchFamily="18" charset="0"/>
                        </a:rPr>
                        <m:t>=0</m:t>
                      </m:r>
                    </m:oMath>
                  </m:oMathPara>
                </a14:m>
                <a:endParaRPr lang="es-CO" dirty="0"/>
              </a:p>
              <a:p>
                <a14:m>
                  <m:oMathPara xmlns:m="http://schemas.openxmlformats.org/officeDocument/2006/math">
                    <m:oMathParaPr>
                      <m:jc m:val="centerGroup"/>
                    </m:oMathParaPr>
                    <m:oMath xmlns:m="http://schemas.openxmlformats.org/officeDocument/2006/math">
                      <m:acc>
                        <m:accPr>
                          <m:chr m:val="̇"/>
                          <m:ctrlPr>
                            <a:rPr lang="es-CO" b="0" i="1" smtClean="0">
                              <a:latin typeface="Cambria Math" panose="02040503050406030204" pitchFamily="18" charset="0"/>
                            </a:rPr>
                          </m:ctrlPr>
                        </m:accPr>
                        <m:e>
                          <m:sSub>
                            <m:sSubPr>
                              <m:ctrlPr>
                                <a:rPr lang="es-CO" b="0" i="1" smtClean="0">
                                  <a:latin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𝜃</m:t>
                              </m:r>
                            </m:e>
                            <m:sub>
                              <m:r>
                                <a:rPr lang="es-CO" b="0" i="1" smtClean="0">
                                  <a:latin typeface="Cambria Math" panose="02040503050406030204" pitchFamily="18" charset="0"/>
                                </a:rPr>
                                <m:t>0</m:t>
                              </m:r>
                            </m:sub>
                          </m:sSub>
                        </m:e>
                      </m:acc>
                      <m:r>
                        <a:rPr lang="es-CO" b="0" i="1" smtClean="0">
                          <a:latin typeface="Cambria Math" panose="02040503050406030204" pitchFamily="18" charset="0"/>
                        </a:rPr>
                        <m:t>=</m:t>
                      </m:r>
                      <m:r>
                        <a:rPr lang="es-CO" b="0" i="1" smtClean="0">
                          <a:latin typeface="Cambria Math" panose="02040503050406030204" pitchFamily="18" charset="0"/>
                        </a:rPr>
                        <m:t>2.23</m:t>
                      </m:r>
                    </m:oMath>
                  </m:oMathPara>
                </a14:m>
                <a:endParaRPr lang="es-CO" b="0" dirty="0"/>
              </a:p>
              <a:p>
                <a14:m>
                  <m:oMathPara xmlns:m="http://schemas.openxmlformats.org/officeDocument/2006/math">
                    <m:oMathParaPr>
                      <m:jc m:val="centerGroup"/>
                    </m:oMathParaPr>
                    <m:oMath xmlns:m="http://schemas.openxmlformats.org/officeDocument/2006/math">
                      <m:acc>
                        <m:accPr>
                          <m:chr m:val="̇"/>
                          <m:ctrlPr>
                            <a:rPr lang="es-CO" b="0" i="1" smtClean="0">
                              <a:latin typeface="Cambria Math" panose="02040503050406030204" pitchFamily="18" charset="0"/>
                            </a:rPr>
                          </m:ctrlPr>
                        </m:accPr>
                        <m:e>
                          <m:sSub>
                            <m:sSubPr>
                              <m:ctrlPr>
                                <a:rPr lang="es-CO" b="0" i="1" smtClean="0">
                                  <a:latin typeface="Cambria Math" panose="02040503050406030204" pitchFamily="18" charset="0"/>
                                </a:rPr>
                              </m:ctrlPr>
                            </m:sSubPr>
                            <m:e>
                              <m:r>
                                <a:rPr lang="es-CO" b="0" i="1" smtClean="0">
                                  <a:latin typeface="Cambria Math" panose="02040503050406030204" pitchFamily="18" charset="0"/>
                                  <a:ea typeface="Cambria Math" panose="02040503050406030204" pitchFamily="18" charset="0"/>
                                </a:rPr>
                                <m:t>𝜙</m:t>
                              </m:r>
                            </m:e>
                            <m:sub>
                              <m:r>
                                <a:rPr lang="es-CO" b="0" i="1" smtClean="0">
                                  <a:latin typeface="Cambria Math" panose="02040503050406030204" pitchFamily="18" charset="0"/>
                                </a:rPr>
                                <m:t>0</m:t>
                              </m:r>
                            </m:sub>
                          </m:sSub>
                        </m:e>
                      </m:acc>
                      <m:r>
                        <a:rPr lang="es-CO" b="0" i="1" smtClean="0">
                          <a:latin typeface="Cambria Math" panose="02040503050406030204" pitchFamily="18" charset="0"/>
                        </a:rPr>
                        <m:t>=</m:t>
                      </m:r>
                      <m:r>
                        <a:rPr lang="es-CO" b="0" i="1" smtClean="0">
                          <a:latin typeface="Cambria Math" panose="02040503050406030204" pitchFamily="18" charset="0"/>
                        </a:rPr>
                        <m:t>0</m:t>
                      </m:r>
                    </m:oMath>
                  </m:oMathPara>
                </a14:m>
                <a:endParaRPr lang="es-CO" b="0" dirty="0"/>
              </a:p>
              <a:p>
                <a14:m>
                  <m:oMathPara xmlns:m="http://schemas.openxmlformats.org/officeDocument/2006/math">
                    <m:oMathParaPr>
                      <m:jc m:val="centerGroup"/>
                    </m:oMathParaPr>
                    <m:oMath xmlns:m="http://schemas.openxmlformats.org/officeDocument/2006/math">
                      <m:r>
                        <m:rPr>
                          <m:sty m:val="p"/>
                        </m:rPr>
                        <a:rPr lang="es-CO" b="0" i="0" smtClean="0">
                          <a:latin typeface="Cambria Math" panose="02040503050406030204" pitchFamily="18" charset="0"/>
                        </a:rPr>
                        <m:t>t</m:t>
                      </m:r>
                      <m:r>
                        <a:rPr lang="es-CO" b="0" i="1" smtClean="0">
                          <a:latin typeface="Cambria Math" panose="02040503050406030204" pitchFamily="18" charset="0"/>
                        </a:rPr>
                        <m:t>=</m:t>
                      </m:r>
                      <m:r>
                        <a:rPr lang="es-CO" b="0" i="1" smtClean="0">
                          <a:latin typeface="Cambria Math" panose="02040503050406030204" pitchFamily="18" charset="0"/>
                        </a:rPr>
                        <m:t>10 </m:t>
                      </m:r>
                      <m:r>
                        <a:rPr lang="es-CO" b="0" i="1" smtClean="0">
                          <a:latin typeface="Cambria Math" panose="02040503050406030204" pitchFamily="18" charset="0"/>
                        </a:rPr>
                        <m:t>𝑠</m:t>
                      </m:r>
                    </m:oMath>
                  </m:oMathPara>
                </a14:m>
                <a:endParaRPr lang="es-CO" dirty="0"/>
              </a:p>
            </p:txBody>
          </p:sp>
        </mc:Choice>
        <mc:Fallback>
          <p:sp>
            <p:nvSpPr>
              <p:cNvPr id="2" name="CuadroTexto 1">
                <a:extLst>
                  <a:ext uri="{FF2B5EF4-FFF2-40B4-BE49-F238E27FC236}">
                    <a16:creationId xmlns:a16="http://schemas.microsoft.com/office/drawing/2014/main" id="{BF609724-EF74-523B-2004-67119B7CD116}"/>
                  </a:ext>
                </a:extLst>
              </p:cNvPr>
              <p:cNvSpPr txBox="1">
                <a:spLocks noRot="1" noChangeAspect="1" noMove="1" noResize="1" noEditPoints="1" noAdjustHandles="1" noChangeArrowheads="1" noChangeShapeType="1" noTextEdit="1"/>
              </p:cNvSpPr>
              <p:nvPr/>
            </p:nvSpPr>
            <p:spPr>
              <a:xfrm>
                <a:off x="8793801" y="2063547"/>
                <a:ext cx="1651708" cy="2293705"/>
              </a:xfrm>
              <a:prstGeom prst="rect">
                <a:avLst/>
              </a:prstGeom>
              <a:blipFill>
                <a:blip r:embed="rId5"/>
                <a:stretch>
                  <a:fillRect/>
                </a:stretch>
              </a:blipFill>
            </p:spPr>
            <p:txBody>
              <a:bodyPr/>
              <a:lstStyle/>
              <a:p>
                <a:r>
                  <a:rPr lang="es-CO">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440111" y="548534"/>
            <a:ext cx="5875200" cy="85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Movimiento del trompo sin fricción</a:t>
            </a:r>
            <a:endParaRPr sz="3200" b="1" dirty="0">
              <a:solidFill>
                <a:schemeClr val="lt1"/>
              </a:solidFill>
              <a:latin typeface="Arial"/>
              <a:ea typeface="Arial"/>
              <a:cs typeface="Arial"/>
              <a:sym typeface="Arial"/>
            </a:endParaRPr>
          </a:p>
        </p:txBody>
      </p:sp>
      <p:pic>
        <p:nvPicPr>
          <p:cNvPr id="130" name="Google Shape;130;p18"/>
          <p:cNvPicPr preferRelativeResize="0"/>
          <p:nvPr/>
        </p:nvPicPr>
        <p:blipFill rotWithShape="1">
          <a:blip r:embed="rId3">
            <a:alphaModFix/>
          </a:blip>
          <a:srcRect/>
          <a:stretch/>
        </p:blipFill>
        <p:spPr>
          <a:xfrm>
            <a:off x="8793801" y="548534"/>
            <a:ext cx="2532657" cy="636851"/>
          </a:xfrm>
          <a:prstGeom prst="rect">
            <a:avLst/>
          </a:prstGeom>
          <a:noFill/>
          <a:ln>
            <a:noFill/>
          </a:ln>
        </p:spPr>
      </p:pic>
      <p:pic>
        <p:nvPicPr>
          <p:cNvPr id="3" name="Imagen 2">
            <a:extLst>
              <a:ext uri="{FF2B5EF4-FFF2-40B4-BE49-F238E27FC236}">
                <a16:creationId xmlns:a16="http://schemas.microsoft.com/office/drawing/2014/main" id="{26B4EA13-5502-B3FC-D1A2-80177C9015D8}"/>
              </a:ext>
            </a:extLst>
          </p:cNvPr>
          <p:cNvPicPr>
            <a:picLocks noChangeAspect="1"/>
          </p:cNvPicPr>
          <p:nvPr/>
        </p:nvPicPr>
        <p:blipFill>
          <a:blip r:embed="rId4"/>
          <a:stretch>
            <a:fillRect/>
          </a:stretch>
        </p:blipFill>
        <p:spPr>
          <a:xfrm>
            <a:off x="5936649" y="2000250"/>
            <a:ext cx="3333750" cy="2857500"/>
          </a:xfrm>
          <a:prstGeom prst="rect">
            <a:avLst/>
          </a:prstGeom>
        </p:spPr>
      </p:pic>
      <p:pic>
        <p:nvPicPr>
          <p:cNvPr id="6" name="Imagen 5">
            <a:extLst>
              <a:ext uri="{FF2B5EF4-FFF2-40B4-BE49-F238E27FC236}">
                <a16:creationId xmlns:a16="http://schemas.microsoft.com/office/drawing/2014/main" id="{81F4CB39-7125-B4AA-8A3E-B5C12F4B89E0}"/>
              </a:ext>
            </a:extLst>
          </p:cNvPr>
          <p:cNvPicPr>
            <a:picLocks noChangeAspect="1"/>
          </p:cNvPicPr>
          <p:nvPr/>
        </p:nvPicPr>
        <p:blipFill>
          <a:blip r:embed="rId5"/>
          <a:stretch>
            <a:fillRect/>
          </a:stretch>
        </p:blipFill>
        <p:spPr>
          <a:xfrm>
            <a:off x="298418" y="2088056"/>
            <a:ext cx="4713197" cy="3358046"/>
          </a:xfrm>
          <a:prstGeom prst="rect">
            <a:avLst/>
          </a:prstGeom>
        </p:spPr>
      </p:pic>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1DA1EFE4-AB33-3F7B-4EB9-BA7559449BBF}"/>
                  </a:ext>
                </a:extLst>
              </p:cNvPr>
              <p:cNvSpPr txBox="1"/>
              <p:nvPr/>
            </p:nvSpPr>
            <p:spPr>
              <a:xfrm>
                <a:off x="9762812" y="2000250"/>
                <a:ext cx="1651708" cy="283520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s-CO" sz="1600" i="1">
                          <a:latin typeface="Cambria Math" panose="02040503050406030204" pitchFamily="18" charset="0"/>
                        </a:rPr>
                        <m:t>𝑘</m:t>
                      </m:r>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r>
                        <a:rPr lang="es-CO" sz="1600" i="1">
                          <a:latin typeface="Cambria Math" panose="02040503050406030204" pitchFamily="18" charset="0"/>
                        </a:rPr>
                        <m:t>𝑐</m:t>
                      </m:r>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𝑑</m:t>
                          </m:r>
                        </m:e>
                        <m:sub>
                          <m:r>
                            <a:rPr lang="es-CO" sz="1600" i="1">
                              <a:latin typeface="Cambria Math" panose="02040503050406030204" pitchFamily="18" charset="0"/>
                            </a:rPr>
                            <m:t>1</m:t>
                          </m:r>
                        </m:sub>
                      </m:sSub>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𝑑</m:t>
                          </m:r>
                        </m:e>
                        <m:sub>
                          <m:r>
                            <a:rPr lang="es-CO" sz="1600" i="1">
                              <a:latin typeface="Cambria Math" panose="02040503050406030204" pitchFamily="18" charset="0"/>
                            </a:rPr>
                            <m:t>2</m:t>
                          </m:r>
                        </m:sub>
                      </m:sSub>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𝜃</m:t>
                          </m:r>
                        </m:e>
                        <m:sub>
                          <m:r>
                            <a:rPr lang="es-CO" sz="1600" i="1">
                              <a:latin typeface="Cambria Math" panose="02040503050406030204" pitchFamily="18" charset="0"/>
                            </a:rPr>
                            <m:t>0</m:t>
                          </m:r>
                        </m:sub>
                      </m:sSub>
                      <m:r>
                        <a:rPr lang="es-CO" sz="1600" i="1">
                          <a:latin typeface="Cambria Math" panose="02040503050406030204" pitchFamily="18" charset="0"/>
                        </a:rPr>
                        <m:t>=0.5</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𝜙</m:t>
                          </m:r>
                        </m:e>
                        <m:sub>
                          <m:r>
                            <a:rPr lang="es-CO" sz="1600" i="1">
                              <a:latin typeface="Cambria Math" panose="02040503050406030204" pitchFamily="18" charset="0"/>
                            </a:rPr>
                            <m:t>0</m:t>
                          </m:r>
                        </m:sub>
                      </m:sSub>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𝜓</m:t>
                          </m:r>
                        </m:e>
                        <m:sub>
                          <m:r>
                            <a:rPr lang="es-CO" sz="1600" i="1">
                              <a:latin typeface="Cambria Math" panose="02040503050406030204" pitchFamily="18" charset="0"/>
                            </a:rPr>
                            <m:t>0</m:t>
                          </m:r>
                        </m:sub>
                      </m:sSub>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acc>
                        <m:accPr>
                          <m:chr m:val="̇"/>
                          <m:ctrlPr>
                            <a:rPr lang="es-CO" sz="1600" i="1">
                              <a:latin typeface="Cambria Math" panose="02040503050406030204" pitchFamily="18" charset="0"/>
                            </a:rPr>
                          </m:ctrlPr>
                        </m:accPr>
                        <m:e>
                          <m:sSub>
                            <m:sSubPr>
                              <m:ctrlPr>
                                <a:rPr lang="es-CO" sz="1600" i="1">
                                  <a:latin typeface="Cambria Math" panose="02040503050406030204" pitchFamily="18" charset="0"/>
                                </a:rPr>
                              </m:ctrlPr>
                            </m:sSubPr>
                            <m:e>
                              <m:r>
                                <a:rPr lang="es-CO" sz="1600" i="1">
                                  <a:latin typeface="Cambria Math" panose="02040503050406030204" pitchFamily="18" charset="0"/>
                                </a:rPr>
                                <m:t>𝜃</m:t>
                              </m:r>
                            </m:e>
                            <m:sub>
                              <m:r>
                                <a:rPr lang="es-CO" sz="1600" i="1">
                                  <a:latin typeface="Cambria Math" panose="02040503050406030204" pitchFamily="18" charset="0"/>
                                </a:rPr>
                                <m:t>0</m:t>
                              </m:r>
                            </m:sub>
                          </m:sSub>
                        </m:e>
                      </m:acc>
                      <m:r>
                        <a:rPr lang="es-CO" sz="1600" i="1">
                          <a:latin typeface="Cambria Math" panose="02040503050406030204" pitchFamily="18" charset="0"/>
                        </a:rPr>
                        <m:t>=2.23</m:t>
                      </m:r>
                    </m:oMath>
                  </m:oMathPara>
                </a14:m>
                <a:endParaRPr lang="es-CO" sz="1600" dirty="0"/>
              </a:p>
              <a:p>
                <a14:m>
                  <m:oMathPara xmlns:m="http://schemas.openxmlformats.org/officeDocument/2006/math">
                    <m:oMathParaPr>
                      <m:jc m:val="centerGroup"/>
                    </m:oMathParaPr>
                    <m:oMath xmlns:m="http://schemas.openxmlformats.org/officeDocument/2006/math">
                      <m:acc>
                        <m:accPr>
                          <m:chr m:val="̇"/>
                          <m:ctrlPr>
                            <a:rPr lang="es-CO" sz="1600" i="1">
                              <a:latin typeface="Cambria Math" panose="02040503050406030204" pitchFamily="18" charset="0"/>
                            </a:rPr>
                          </m:ctrlPr>
                        </m:accPr>
                        <m:e>
                          <m:sSub>
                            <m:sSubPr>
                              <m:ctrlPr>
                                <a:rPr lang="es-CO" sz="1600" i="1">
                                  <a:latin typeface="Cambria Math" panose="02040503050406030204" pitchFamily="18" charset="0"/>
                                </a:rPr>
                              </m:ctrlPr>
                            </m:sSubPr>
                            <m:e>
                              <m:r>
                                <a:rPr lang="es-CO" sz="1600" i="1">
                                  <a:latin typeface="Cambria Math" panose="02040503050406030204" pitchFamily="18" charset="0"/>
                                </a:rPr>
                                <m:t>𝜓</m:t>
                              </m:r>
                            </m:e>
                            <m:sub>
                              <m:r>
                                <a:rPr lang="es-CO" sz="1600" i="1">
                                  <a:latin typeface="Cambria Math" panose="02040503050406030204" pitchFamily="18" charset="0"/>
                                </a:rPr>
                                <m:t>0</m:t>
                              </m:r>
                            </m:sub>
                          </m:sSub>
                        </m:e>
                      </m:acc>
                      <m:r>
                        <a:rPr lang="es-CO" sz="1600" i="1">
                          <a:latin typeface="Cambria Math" panose="02040503050406030204" pitchFamily="18" charset="0"/>
                        </a:rPr>
                        <m:t>=</m:t>
                      </m:r>
                      <m:r>
                        <a:rPr lang="es-CO" sz="1600" i="1">
                          <a:latin typeface="Cambria Math" panose="02040503050406030204" pitchFamily="18" charset="0"/>
                        </a:rPr>
                        <m:t>−30</m:t>
                      </m:r>
                    </m:oMath>
                  </m:oMathPara>
                </a14:m>
                <a:endParaRPr lang="es-CO" sz="1600" dirty="0"/>
              </a:p>
              <a:p>
                <a14:m>
                  <m:oMathPara xmlns:m="http://schemas.openxmlformats.org/officeDocument/2006/math">
                    <m:oMathParaPr>
                      <m:jc m:val="centerGroup"/>
                    </m:oMathParaPr>
                    <m:oMath xmlns:m="http://schemas.openxmlformats.org/officeDocument/2006/math">
                      <m:acc>
                        <m:accPr>
                          <m:chr m:val="̇"/>
                          <m:ctrlPr>
                            <a:rPr lang="es-CO" sz="1600" i="1">
                              <a:latin typeface="Cambria Math" panose="02040503050406030204" pitchFamily="18" charset="0"/>
                            </a:rPr>
                          </m:ctrlPr>
                        </m:accPr>
                        <m:e>
                          <m:sSub>
                            <m:sSubPr>
                              <m:ctrlPr>
                                <a:rPr lang="es-CO" sz="1600" i="1">
                                  <a:latin typeface="Cambria Math" panose="02040503050406030204" pitchFamily="18" charset="0"/>
                                </a:rPr>
                              </m:ctrlPr>
                            </m:sSubPr>
                            <m:e>
                              <m:r>
                                <a:rPr lang="es-CO" sz="1600" i="1">
                                  <a:latin typeface="Cambria Math" panose="02040503050406030204" pitchFamily="18" charset="0"/>
                                </a:rPr>
                                <m:t>𝜙</m:t>
                              </m:r>
                            </m:e>
                            <m:sub>
                              <m:r>
                                <a:rPr lang="es-CO" sz="1600" i="1">
                                  <a:latin typeface="Cambria Math" panose="02040503050406030204" pitchFamily="18" charset="0"/>
                                </a:rPr>
                                <m:t>0</m:t>
                              </m:r>
                            </m:sub>
                          </m:sSub>
                        </m:e>
                      </m:acc>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r>
                        <m:rPr>
                          <m:sty m:val="p"/>
                        </m:rPr>
                        <a:rPr lang="es-CO" sz="1600">
                          <a:latin typeface="Cambria Math" panose="02040503050406030204" pitchFamily="18" charset="0"/>
                        </a:rPr>
                        <m:t>t</m:t>
                      </m:r>
                      <m:r>
                        <a:rPr lang="es-CO" sz="1600" i="1">
                          <a:latin typeface="Cambria Math" panose="02040503050406030204" pitchFamily="18" charset="0"/>
                        </a:rPr>
                        <m:t>=8 </m:t>
                      </m:r>
                      <m:r>
                        <a:rPr lang="es-CO" sz="1600" i="1">
                          <a:latin typeface="Cambria Math" panose="02040503050406030204" pitchFamily="18" charset="0"/>
                        </a:rPr>
                        <m:t>𝑠</m:t>
                      </m:r>
                    </m:oMath>
                  </m:oMathPara>
                </a14:m>
                <a:endParaRPr lang="es-CO" sz="1600" dirty="0"/>
              </a:p>
            </p:txBody>
          </p:sp>
        </mc:Choice>
        <mc:Fallback>
          <p:sp>
            <p:nvSpPr>
              <p:cNvPr id="2" name="CuadroTexto 1">
                <a:extLst>
                  <a:ext uri="{FF2B5EF4-FFF2-40B4-BE49-F238E27FC236}">
                    <a16:creationId xmlns:a16="http://schemas.microsoft.com/office/drawing/2014/main" id="{1DA1EFE4-AB33-3F7B-4EB9-BA7559449BBF}"/>
                  </a:ext>
                </a:extLst>
              </p:cNvPr>
              <p:cNvSpPr txBox="1">
                <a:spLocks noRot="1" noChangeAspect="1" noMove="1" noResize="1" noEditPoints="1" noAdjustHandles="1" noChangeArrowheads="1" noChangeShapeType="1" noTextEdit="1"/>
              </p:cNvSpPr>
              <p:nvPr/>
            </p:nvSpPr>
            <p:spPr>
              <a:xfrm>
                <a:off x="9762812" y="2000250"/>
                <a:ext cx="1651708" cy="2835200"/>
              </a:xfrm>
              <a:prstGeom prst="rect">
                <a:avLst/>
              </a:prstGeom>
              <a:blipFill>
                <a:blip r:embed="rId6"/>
                <a:stretch>
                  <a:fillRect/>
                </a:stretch>
              </a:blipFill>
            </p:spPr>
            <p:txBody>
              <a:bodyPr/>
              <a:lstStyle/>
              <a:p>
                <a:r>
                  <a:rPr lang="es-CO">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 Gráfico radial&#10;&#10;Descripción generada automáticamente">
            <a:extLst>
              <a:ext uri="{FF2B5EF4-FFF2-40B4-BE49-F238E27FC236}">
                <a16:creationId xmlns:a16="http://schemas.microsoft.com/office/drawing/2014/main" id="{3F8FCBC1-E523-0951-4DCC-C7D4F5F08D55}"/>
              </a:ext>
            </a:extLst>
          </p:cNvPr>
          <p:cNvPicPr>
            <a:picLocks noChangeAspect="1"/>
          </p:cNvPicPr>
          <p:nvPr/>
        </p:nvPicPr>
        <p:blipFill>
          <a:blip r:embed="rId2"/>
          <a:stretch>
            <a:fillRect/>
          </a:stretch>
        </p:blipFill>
        <p:spPr>
          <a:xfrm>
            <a:off x="1123336" y="1848465"/>
            <a:ext cx="3416708" cy="3416708"/>
          </a:xfrm>
          <a:prstGeom prst="rect">
            <a:avLst/>
          </a:prstGeom>
        </p:spPr>
      </p:pic>
      <p:pic>
        <p:nvPicPr>
          <p:cNvPr id="7" name="Imagen 6">
            <a:extLst>
              <a:ext uri="{FF2B5EF4-FFF2-40B4-BE49-F238E27FC236}">
                <a16:creationId xmlns:a16="http://schemas.microsoft.com/office/drawing/2014/main" id="{8D515D92-C711-816B-C1E3-139B5A75C276}"/>
              </a:ext>
            </a:extLst>
          </p:cNvPr>
          <p:cNvPicPr>
            <a:picLocks noChangeAspect="1"/>
          </p:cNvPicPr>
          <p:nvPr/>
        </p:nvPicPr>
        <p:blipFill>
          <a:blip r:embed="rId3"/>
          <a:stretch>
            <a:fillRect/>
          </a:stretch>
        </p:blipFill>
        <p:spPr>
          <a:xfrm>
            <a:off x="5172864" y="1848465"/>
            <a:ext cx="6658904" cy="3962953"/>
          </a:xfrm>
          <a:prstGeom prst="rect">
            <a:avLst/>
          </a:prstGeom>
        </p:spPr>
      </p:pic>
    </p:spTree>
    <p:extLst>
      <p:ext uri="{BB962C8B-B14F-4D97-AF65-F5344CB8AC3E}">
        <p14:creationId xmlns:p14="http://schemas.microsoft.com/office/powerpoint/2010/main" val="3650535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8;p18">
            <a:extLst>
              <a:ext uri="{FF2B5EF4-FFF2-40B4-BE49-F238E27FC236}">
                <a16:creationId xmlns:a16="http://schemas.microsoft.com/office/drawing/2014/main" id="{4398572B-A72C-51BA-5242-26670DDD9984}"/>
              </a:ext>
            </a:extLst>
          </p:cNvPr>
          <p:cNvSpPr txBox="1">
            <a:spLocks noGrp="1"/>
          </p:cNvSpPr>
          <p:nvPr>
            <p:ph type="ctrTitle"/>
          </p:nvPr>
        </p:nvSpPr>
        <p:spPr>
          <a:xfrm>
            <a:off x="1440111" y="548534"/>
            <a:ext cx="5875200" cy="852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lt1"/>
              </a:buClr>
              <a:buSzPts val="3200"/>
              <a:buFont typeface="Arial"/>
              <a:buNone/>
            </a:pPr>
            <a:r>
              <a:rPr lang="es-ES" sz="3200" b="1" dirty="0">
                <a:solidFill>
                  <a:schemeClr val="lt1"/>
                </a:solidFill>
              </a:rPr>
              <a:t>Movimiento del trompo con fricción en la punta</a:t>
            </a:r>
            <a:endParaRPr lang="es-ES" sz="3200" b="1" dirty="0">
              <a:solidFill>
                <a:schemeClr val="lt1"/>
              </a:solidFill>
              <a:latin typeface="Arial"/>
              <a:ea typeface="Arial"/>
              <a:cs typeface="Arial"/>
              <a:sym typeface="Arial"/>
            </a:endParaRPr>
          </a:p>
        </p:txBody>
      </p:sp>
      <p:pic>
        <p:nvPicPr>
          <p:cNvPr id="3" name="Imagen 2">
            <a:extLst>
              <a:ext uri="{FF2B5EF4-FFF2-40B4-BE49-F238E27FC236}">
                <a16:creationId xmlns:a16="http://schemas.microsoft.com/office/drawing/2014/main" id="{67025B74-458A-DB91-8A61-DAD17B31F43B}"/>
              </a:ext>
            </a:extLst>
          </p:cNvPr>
          <p:cNvPicPr>
            <a:picLocks noChangeAspect="1"/>
          </p:cNvPicPr>
          <p:nvPr/>
        </p:nvPicPr>
        <p:blipFill rotWithShape="1">
          <a:blip r:embed="rId2"/>
          <a:srcRect l="1938"/>
          <a:stretch/>
        </p:blipFill>
        <p:spPr>
          <a:xfrm>
            <a:off x="5011016" y="2095018"/>
            <a:ext cx="2989344" cy="2886478"/>
          </a:xfrm>
          <a:prstGeom prst="rect">
            <a:avLst/>
          </a:prstGeom>
        </p:spPr>
      </p:pic>
      <p:pic>
        <p:nvPicPr>
          <p:cNvPr id="1026" name="Picture 2">
            <a:extLst>
              <a:ext uri="{FF2B5EF4-FFF2-40B4-BE49-F238E27FC236}">
                <a16:creationId xmlns:a16="http://schemas.microsoft.com/office/drawing/2014/main" id="{63378822-50CD-61F1-AD95-287CD5D3E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869" y="1704828"/>
            <a:ext cx="4174603" cy="417460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2" name="CuadroTexto 1">
                <a:extLst>
                  <a:ext uri="{FF2B5EF4-FFF2-40B4-BE49-F238E27FC236}">
                    <a16:creationId xmlns:a16="http://schemas.microsoft.com/office/drawing/2014/main" id="{859BB46E-4A78-3203-A934-1D6CD4460D39}"/>
                  </a:ext>
                </a:extLst>
              </p:cNvPr>
              <p:cNvSpPr txBox="1"/>
              <p:nvPr/>
            </p:nvSpPr>
            <p:spPr>
              <a:xfrm>
                <a:off x="9762812" y="2000250"/>
                <a:ext cx="1651708" cy="283520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s-CO" sz="1600" i="1" smtClean="0">
                          <a:latin typeface="Cambria Math" panose="02040503050406030204" pitchFamily="18" charset="0"/>
                        </a:rPr>
                        <m:t>𝑘</m:t>
                      </m:r>
                      <m:r>
                        <a:rPr lang="es-CO" sz="1600" i="1" smtClean="0">
                          <a:latin typeface="Cambria Math" panose="02040503050406030204" pitchFamily="18" charset="0"/>
                        </a:rPr>
                        <m:t>=0.3</m:t>
                      </m:r>
                    </m:oMath>
                  </m:oMathPara>
                </a14:m>
                <a:endParaRPr lang="es-CO" sz="1600" dirty="0"/>
              </a:p>
              <a:p>
                <a14:m>
                  <m:oMathPara xmlns:m="http://schemas.openxmlformats.org/officeDocument/2006/math">
                    <m:oMathParaPr>
                      <m:jc m:val="centerGroup"/>
                    </m:oMathParaPr>
                    <m:oMath xmlns:m="http://schemas.openxmlformats.org/officeDocument/2006/math">
                      <m:r>
                        <a:rPr lang="es-CO" sz="1600" i="1">
                          <a:latin typeface="Cambria Math" panose="02040503050406030204" pitchFamily="18" charset="0"/>
                        </a:rPr>
                        <m:t>𝑐</m:t>
                      </m:r>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𝑑</m:t>
                          </m:r>
                        </m:e>
                        <m:sub>
                          <m:r>
                            <a:rPr lang="es-CO" sz="1600" i="1">
                              <a:latin typeface="Cambria Math" panose="02040503050406030204" pitchFamily="18" charset="0"/>
                            </a:rPr>
                            <m:t>1</m:t>
                          </m:r>
                        </m:sub>
                      </m:sSub>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𝑑</m:t>
                          </m:r>
                        </m:e>
                        <m:sub>
                          <m:r>
                            <a:rPr lang="es-CO" sz="1600" i="1">
                              <a:latin typeface="Cambria Math" panose="02040503050406030204" pitchFamily="18" charset="0"/>
                            </a:rPr>
                            <m:t>2</m:t>
                          </m:r>
                        </m:sub>
                      </m:sSub>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𝜃</m:t>
                          </m:r>
                        </m:e>
                        <m:sub>
                          <m:r>
                            <a:rPr lang="es-CO" sz="1600" i="1">
                              <a:latin typeface="Cambria Math" panose="02040503050406030204" pitchFamily="18" charset="0"/>
                            </a:rPr>
                            <m:t>0</m:t>
                          </m:r>
                        </m:sub>
                      </m:sSub>
                      <m:r>
                        <a:rPr lang="es-CO" sz="1600" i="1">
                          <a:latin typeface="Cambria Math" panose="02040503050406030204" pitchFamily="18" charset="0"/>
                        </a:rPr>
                        <m:t>=0.5</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𝜙</m:t>
                          </m:r>
                        </m:e>
                        <m:sub>
                          <m:r>
                            <a:rPr lang="es-CO" sz="1600" i="1">
                              <a:latin typeface="Cambria Math" panose="02040503050406030204" pitchFamily="18" charset="0"/>
                            </a:rPr>
                            <m:t>0</m:t>
                          </m:r>
                        </m:sub>
                      </m:sSub>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sSub>
                        <m:sSubPr>
                          <m:ctrlPr>
                            <a:rPr lang="es-CO" sz="1600" i="1">
                              <a:latin typeface="Cambria Math" panose="02040503050406030204" pitchFamily="18" charset="0"/>
                            </a:rPr>
                          </m:ctrlPr>
                        </m:sSubPr>
                        <m:e>
                          <m:r>
                            <a:rPr lang="es-CO" sz="1600" i="1">
                              <a:latin typeface="Cambria Math" panose="02040503050406030204" pitchFamily="18" charset="0"/>
                            </a:rPr>
                            <m:t>𝜓</m:t>
                          </m:r>
                        </m:e>
                        <m:sub>
                          <m:r>
                            <a:rPr lang="es-CO" sz="1600" i="1">
                              <a:latin typeface="Cambria Math" panose="02040503050406030204" pitchFamily="18" charset="0"/>
                            </a:rPr>
                            <m:t>0</m:t>
                          </m:r>
                        </m:sub>
                      </m:sSub>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acc>
                        <m:accPr>
                          <m:chr m:val="̇"/>
                          <m:ctrlPr>
                            <a:rPr lang="es-CO" sz="1600" i="1">
                              <a:latin typeface="Cambria Math" panose="02040503050406030204" pitchFamily="18" charset="0"/>
                            </a:rPr>
                          </m:ctrlPr>
                        </m:accPr>
                        <m:e>
                          <m:sSub>
                            <m:sSubPr>
                              <m:ctrlPr>
                                <a:rPr lang="es-CO" sz="1600" i="1">
                                  <a:latin typeface="Cambria Math" panose="02040503050406030204" pitchFamily="18" charset="0"/>
                                </a:rPr>
                              </m:ctrlPr>
                            </m:sSubPr>
                            <m:e>
                              <m:r>
                                <a:rPr lang="es-CO" sz="1600" i="1">
                                  <a:latin typeface="Cambria Math" panose="02040503050406030204" pitchFamily="18" charset="0"/>
                                </a:rPr>
                                <m:t>𝜃</m:t>
                              </m:r>
                            </m:e>
                            <m:sub>
                              <m:r>
                                <a:rPr lang="es-CO" sz="1600" i="1">
                                  <a:latin typeface="Cambria Math" panose="02040503050406030204" pitchFamily="18" charset="0"/>
                                </a:rPr>
                                <m:t>0</m:t>
                              </m:r>
                            </m:sub>
                          </m:sSub>
                        </m:e>
                      </m:acc>
                      <m:r>
                        <a:rPr lang="es-CO" sz="1600" i="1">
                          <a:latin typeface="Cambria Math" panose="02040503050406030204" pitchFamily="18" charset="0"/>
                        </a:rPr>
                        <m:t>=2.23</m:t>
                      </m:r>
                    </m:oMath>
                  </m:oMathPara>
                </a14:m>
                <a:endParaRPr lang="es-CO" sz="1600" dirty="0"/>
              </a:p>
              <a:p>
                <a14:m>
                  <m:oMathPara xmlns:m="http://schemas.openxmlformats.org/officeDocument/2006/math">
                    <m:oMathParaPr>
                      <m:jc m:val="centerGroup"/>
                    </m:oMathParaPr>
                    <m:oMath xmlns:m="http://schemas.openxmlformats.org/officeDocument/2006/math">
                      <m:acc>
                        <m:accPr>
                          <m:chr m:val="̇"/>
                          <m:ctrlPr>
                            <a:rPr lang="es-CO" sz="1600" i="1">
                              <a:latin typeface="Cambria Math" panose="02040503050406030204" pitchFamily="18" charset="0"/>
                            </a:rPr>
                          </m:ctrlPr>
                        </m:accPr>
                        <m:e>
                          <m:sSub>
                            <m:sSubPr>
                              <m:ctrlPr>
                                <a:rPr lang="es-CO" sz="1600" i="1">
                                  <a:latin typeface="Cambria Math" panose="02040503050406030204" pitchFamily="18" charset="0"/>
                                </a:rPr>
                              </m:ctrlPr>
                            </m:sSubPr>
                            <m:e>
                              <m:r>
                                <a:rPr lang="es-CO" sz="1600" i="1">
                                  <a:latin typeface="Cambria Math" panose="02040503050406030204" pitchFamily="18" charset="0"/>
                                </a:rPr>
                                <m:t>𝜓</m:t>
                              </m:r>
                            </m:e>
                            <m:sub>
                              <m:r>
                                <a:rPr lang="es-CO" sz="1600" i="1">
                                  <a:latin typeface="Cambria Math" panose="02040503050406030204" pitchFamily="18" charset="0"/>
                                </a:rPr>
                                <m:t>0</m:t>
                              </m:r>
                            </m:sub>
                          </m:sSub>
                        </m:e>
                      </m:acc>
                      <m:r>
                        <a:rPr lang="es-CO" sz="1600" i="1">
                          <a:latin typeface="Cambria Math" panose="02040503050406030204" pitchFamily="18" charset="0"/>
                        </a:rPr>
                        <m:t>=</m:t>
                      </m:r>
                      <m:r>
                        <a:rPr lang="es-CO" sz="1600" i="1">
                          <a:latin typeface="Cambria Math" panose="02040503050406030204" pitchFamily="18" charset="0"/>
                        </a:rPr>
                        <m:t>−30</m:t>
                      </m:r>
                    </m:oMath>
                  </m:oMathPara>
                </a14:m>
                <a:endParaRPr lang="es-CO" sz="1600" dirty="0"/>
              </a:p>
              <a:p>
                <a14:m>
                  <m:oMathPara xmlns:m="http://schemas.openxmlformats.org/officeDocument/2006/math">
                    <m:oMathParaPr>
                      <m:jc m:val="centerGroup"/>
                    </m:oMathParaPr>
                    <m:oMath xmlns:m="http://schemas.openxmlformats.org/officeDocument/2006/math">
                      <m:acc>
                        <m:accPr>
                          <m:chr m:val="̇"/>
                          <m:ctrlPr>
                            <a:rPr lang="es-CO" sz="1600" i="1">
                              <a:latin typeface="Cambria Math" panose="02040503050406030204" pitchFamily="18" charset="0"/>
                            </a:rPr>
                          </m:ctrlPr>
                        </m:accPr>
                        <m:e>
                          <m:sSub>
                            <m:sSubPr>
                              <m:ctrlPr>
                                <a:rPr lang="es-CO" sz="1600" i="1">
                                  <a:latin typeface="Cambria Math" panose="02040503050406030204" pitchFamily="18" charset="0"/>
                                </a:rPr>
                              </m:ctrlPr>
                            </m:sSubPr>
                            <m:e>
                              <m:r>
                                <a:rPr lang="es-CO" sz="1600" i="1">
                                  <a:latin typeface="Cambria Math" panose="02040503050406030204" pitchFamily="18" charset="0"/>
                                </a:rPr>
                                <m:t>𝜙</m:t>
                              </m:r>
                            </m:e>
                            <m:sub>
                              <m:r>
                                <a:rPr lang="es-CO" sz="1600" i="1">
                                  <a:latin typeface="Cambria Math" panose="02040503050406030204" pitchFamily="18" charset="0"/>
                                </a:rPr>
                                <m:t>0</m:t>
                              </m:r>
                            </m:sub>
                          </m:sSub>
                        </m:e>
                      </m:acc>
                      <m:r>
                        <a:rPr lang="es-CO" sz="1600" i="1">
                          <a:latin typeface="Cambria Math" panose="02040503050406030204" pitchFamily="18" charset="0"/>
                        </a:rPr>
                        <m:t>=0</m:t>
                      </m:r>
                    </m:oMath>
                  </m:oMathPara>
                </a14:m>
                <a:endParaRPr lang="es-CO" sz="1600" dirty="0"/>
              </a:p>
              <a:p>
                <a14:m>
                  <m:oMathPara xmlns:m="http://schemas.openxmlformats.org/officeDocument/2006/math">
                    <m:oMathParaPr>
                      <m:jc m:val="centerGroup"/>
                    </m:oMathParaPr>
                    <m:oMath xmlns:m="http://schemas.openxmlformats.org/officeDocument/2006/math">
                      <m:r>
                        <m:rPr>
                          <m:sty m:val="p"/>
                        </m:rPr>
                        <a:rPr lang="es-CO" sz="1600">
                          <a:latin typeface="Cambria Math" panose="02040503050406030204" pitchFamily="18" charset="0"/>
                        </a:rPr>
                        <m:t>t</m:t>
                      </m:r>
                      <m:r>
                        <a:rPr lang="es-CO" sz="1600" i="1">
                          <a:latin typeface="Cambria Math" panose="02040503050406030204" pitchFamily="18" charset="0"/>
                        </a:rPr>
                        <m:t>=</m:t>
                      </m:r>
                      <m:r>
                        <a:rPr lang="es-CO" sz="1600" b="0" i="1" smtClean="0">
                          <a:latin typeface="Cambria Math" panose="02040503050406030204" pitchFamily="18" charset="0"/>
                        </a:rPr>
                        <m:t>35</m:t>
                      </m:r>
                      <m:r>
                        <a:rPr lang="es-CO" sz="1600" i="1">
                          <a:latin typeface="Cambria Math" panose="02040503050406030204" pitchFamily="18" charset="0"/>
                        </a:rPr>
                        <m:t> </m:t>
                      </m:r>
                      <m:r>
                        <a:rPr lang="es-CO" sz="1600" i="1">
                          <a:latin typeface="Cambria Math" panose="02040503050406030204" pitchFamily="18" charset="0"/>
                        </a:rPr>
                        <m:t>𝑠</m:t>
                      </m:r>
                    </m:oMath>
                  </m:oMathPara>
                </a14:m>
                <a:endParaRPr lang="es-CO" sz="1600" dirty="0"/>
              </a:p>
            </p:txBody>
          </p:sp>
        </mc:Choice>
        <mc:Fallback>
          <p:sp>
            <p:nvSpPr>
              <p:cNvPr id="2" name="CuadroTexto 1">
                <a:extLst>
                  <a:ext uri="{FF2B5EF4-FFF2-40B4-BE49-F238E27FC236}">
                    <a16:creationId xmlns:a16="http://schemas.microsoft.com/office/drawing/2014/main" id="{859BB46E-4A78-3203-A934-1D6CD4460D39}"/>
                  </a:ext>
                </a:extLst>
              </p:cNvPr>
              <p:cNvSpPr txBox="1">
                <a:spLocks noRot="1" noChangeAspect="1" noMove="1" noResize="1" noEditPoints="1" noAdjustHandles="1" noChangeArrowheads="1" noChangeShapeType="1" noTextEdit="1"/>
              </p:cNvSpPr>
              <p:nvPr/>
            </p:nvSpPr>
            <p:spPr>
              <a:xfrm>
                <a:off x="9762812" y="2000250"/>
                <a:ext cx="1651708" cy="2835200"/>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328988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E98F54F-3479-2207-AB6A-5E097319BE78}"/>
              </a:ext>
            </a:extLst>
          </p:cNvPr>
          <p:cNvPicPr>
            <a:picLocks noChangeAspect="1"/>
          </p:cNvPicPr>
          <p:nvPr/>
        </p:nvPicPr>
        <p:blipFill>
          <a:blip r:embed="rId2"/>
          <a:stretch>
            <a:fillRect/>
          </a:stretch>
        </p:blipFill>
        <p:spPr>
          <a:xfrm>
            <a:off x="453923" y="1650218"/>
            <a:ext cx="4816167" cy="3721584"/>
          </a:xfrm>
          <a:prstGeom prst="rect">
            <a:avLst/>
          </a:prstGeom>
        </p:spPr>
      </p:pic>
      <p:pic>
        <p:nvPicPr>
          <p:cNvPr id="7" name="Imagen 6">
            <a:extLst>
              <a:ext uri="{FF2B5EF4-FFF2-40B4-BE49-F238E27FC236}">
                <a16:creationId xmlns:a16="http://schemas.microsoft.com/office/drawing/2014/main" id="{04098210-5D6F-4F10-D8D0-40AE2F493EFE}"/>
              </a:ext>
            </a:extLst>
          </p:cNvPr>
          <p:cNvPicPr>
            <a:picLocks noChangeAspect="1"/>
          </p:cNvPicPr>
          <p:nvPr/>
        </p:nvPicPr>
        <p:blipFill>
          <a:blip r:embed="rId3"/>
          <a:stretch>
            <a:fillRect/>
          </a:stretch>
        </p:blipFill>
        <p:spPr>
          <a:xfrm>
            <a:off x="5869858" y="1650218"/>
            <a:ext cx="5868219" cy="3953427"/>
          </a:xfrm>
          <a:prstGeom prst="rect">
            <a:avLst/>
          </a:prstGeom>
        </p:spPr>
      </p:pic>
    </p:spTree>
    <p:extLst>
      <p:ext uri="{BB962C8B-B14F-4D97-AF65-F5344CB8AC3E}">
        <p14:creationId xmlns:p14="http://schemas.microsoft.com/office/powerpoint/2010/main" val="4092550321"/>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329</Words>
  <Application>Microsoft Office PowerPoint</Application>
  <PresentationFormat>Panorámica</PresentationFormat>
  <Paragraphs>68</Paragraphs>
  <Slides>12</Slides>
  <Notes>8</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12</vt:i4>
      </vt:variant>
    </vt:vector>
  </HeadingPairs>
  <TitlesOfParts>
    <vt:vector size="15" baseType="lpstr">
      <vt:lpstr>Arial</vt:lpstr>
      <vt:lpstr>Cambria Math</vt:lpstr>
      <vt:lpstr>Tema de Office</vt:lpstr>
      <vt:lpstr>Presentación de PowerPoint</vt:lpstr>
      <vt:lpstr>Marco Teórico</vt:lpstr>
      <vt:lpstr>Marco Teórico</vt:lpstr>
      <vt:lpstr>Objetivos</vt:lpstr>
      <vt:lpstr>Resultados comparación de angulos</vt:lpstr>
      <vt:lpstr>Movimiento del trompo sin fricción</vt:lpstr>
      <vt:lpstr>Presentación de PowerPoint</vt:lpstr>
      <vt:lpstr>Movimiento del trompo con fricción en la punta</vt:lpstr>
      <vt:lpstr>Presentación de PowerPoint</vt:lpstr>
      <vt:lpstr>Movimiento del trompo con fricción en la punta y fricción con el aire</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Jesus Armando Cañas Gamboa</dc:creator>
  <cp:lastModifiedBy>JESUS ARMANDO CANAS GAMBOA</cp:lastModifiedBy>
  <cp:revision>7</cp:revision>
  <dcterms:modified xsi:type="dcterms:W3CDTF">2025-08-19T12:25:56Z</dcterms:modified>
</cp:coreProperties>
</file>